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6"/>
  </p:notesMasterIdLst>
  <p:sldIdLst>
    <p:sldId id="256" r:id="rId2"/>
    <p:sldId id="257" r:id="rId3"/>
    <p:sldId id="258" r:id="rId4"/>
    <p:sldId id="259" r:id="rId5"/>
  </p:sldIdLst>
  <p:sldSz cx="12192000" cy="6858000"/>
  <p:notesSz cx="6858000" cy="9144000"/>
  <p:embeddedFontLst>
    <p:embeddedFont>
      <p:font typeface="Calibri" panose="020F0502020204030204" pitchFamily="34" charset="0"/>
      <p:regular r:id="rId7"/>
      <p:bold r:id="rId8"/>
      <p:italic r:id="rId9"/>
      <p:boldItalic r:id="rId10"/>
    </p:embeddedFont>
    <p:embeddedFont>
      <p:font typeface="Cutive" panose="020B0604020202020204" charset="0"/>
      <p:regular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61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9" name="Google Shape;89;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5" name="Google Shape;95;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c88c841c31_0_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c88c841c3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titolo"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olo e testo verticale"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1_Titolo e testo verticale"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olo e contenuto"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Intestazione sezione"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ue contenuti"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fronto"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titolo"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Vuota"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uto con didascalia"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magine con didascalia"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kXhZ1DZBW6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83"/>
        <p:cNvGrpSpPr/>
        <p:nvPr/>
      </p:nvGrpSpPr>
      <p:grpSpPr>
        <a:xfrm>
          <a:off x="0" y="0"/>
          <a:ext cx="0" cy="0"/>
          <a:chOff x="0" y="0"/>
          <a:chExt cx="0" cy="0"/>
        </a:xfrm>
      </p:grpSpPr>
      <p:sp>
        <p:nvSpPr>
          <p:cNvPr id="84" name="Google Shape;84;p13"/>
          <p:cNvSpPr txBox="1">
            <a:spLocks noGrp="1"/>
          </p:cNvSpPr>
          <p:nvPr>
            <p:ph type="ctrTitle"/>
          </p:nvPr>
        </p:nvSpPr>
        <p:spPr>
          <a:xfrm>
            <a:off x="0" y="186814"/>
            <a:ext cx="7944465" cy="2201184"/>
          </a:xfrm>
          <a:prstGeom prst="rect">
            <a:avLst/>
          </a:prstGeom>
          <a:noFill/>
          <a:ln>
            <a:noFill/>
          </a:ln>
        </p:spPr>
        <p:txBody>
          <a:bodyPr spcFirstLastPara="1" wrap="square" lIns="91425" tIns="45700" rIns="91425" bIns="45700" anchor="b" anchorCtr="0">
            <a:normAutofit fontScale="90000"/>
          </a:bodyPr>
          <a:lstStyle/>
          <a:p>
            <a:pPr marL="0" lvl="0" indent="0" algn="ctr" rtl="0">
              <a:lnSpc>
                <a:spcPct val="90000"/>
              </a:lnSpc>
              <a:spcBef>
                <a:spcPts val="0"/>
              </a:spcBef>
              <a:spcAft>
                <a:spcPts val="0"/>
              </a:spcAft>
              <a:buClr>
                <a:srgbClr val="FFC000"/>
              </a:buClr>
              <a:buSzPts val="6000"/>
              <a:buFont typeface="Cutive"/>
              <a:buNone/>
            </a:pPr>
            <a:r>
              <a:rPr lang="it-IT" sz="5300" dirty="0">
                <a:solidFill>
                  <a:srgbClr val="FFC000"/>
                </a:solidFill>
                <a:latin typeface="Cutive"/>
                <a:ea typeface="Cutive"/>
                <a:cs typeface="Cutive"/>
                <a:sym typeface="Cutive"/>
              </a:rPr>
              <a:t>Papà, mamma...</a:t>
            </a:r>
            <a:br>
              <a:rPr lang="it-IT" sz="5300" dirty="0">
                <a:solidFill>
                  <a:srgbClr val="FFC000"/>
                </a:solidFill>
                <a:latin typeface="Cutive"/>
                <a:ea typeface="Cutive"/>
                <a:cs typeface="Cutive"/>
                <a:sym typeface="Cutive"/>
              </a:rPr>
            </a:br>
            <a:r>
              <a:rPr lang="it-IT" sz="5300" dirty="0">
                <a:solidFill>
                  <a:srgbClr val="FFC000"/>
                </a:solidFill>
                <a:latin typeface="Cutive"/>
                <a:ea typeface="Cutive"/>
                <a:cs typeface="Cutive"/>
                <a:sym typeface="Cutive"/>
              </a:rPr>
              <a:t>Vi spiego come si fa...</a:t>
            </a:r>
            <a:br>
              <a:rPr lang="it-IT" sz="9600" dirty="0">
                <a:solidFill>
                  <a:srgbClr val="FFC000"/>
                </a:solidFill>
                <a:latin typeface="Cutive"/>
                <a:ea typeface="Cutive"/>
                <a:cs typeface="Cutive"/>
                <a:sym typeface="Cutive"/>
              </a:rPr>
            </a:br>
            <a:r>
              <a:rPr lang="it-IT" sz="2200" dirty="0">
                <a:solidFill>
                  <a:srgbClr val="FFC000"/>
                </a:solidFill>
                <a:latin typeface="Cutive"/>
                <a:ea typeface="Cutive"/>
                <a:cs typeface="Cutive"/>
                <a:sym typeface="Cutive"/>
              </a:rPr>
              <a:t>Un punto di vista differente: visuale di un genitore secondo l’alunno Carlo Palermo di 1 B</a:t>
            </a:r>
            <a:endParaRPr sz="2200" dirty="0"/>
          </a:p>
        </p:txBody>
      </p:sp>
      <p:sp>
        <p:nvSpPr>
          <p:cNvPr id="85" name="Google Shape;85;p13"/>
          <p:cNvSpPr txBox="1">
            <a:spLocks noGrp="1"/>
          </p:cNvSpPr>
          <p:nvPr>
            <p:ph type="subTitle" idx="1"/>
          </p:nvPr>
        </p:nvSpPr>
        <p:spPr>
          <a:xfrm>
            <a:off x="795866" y="2354210"/>
            <a:ext cx="10600267" cy="3995789"/>
          </a:xfrm>
          <a:prstGeom prst="rect">
            <a:avLst/>
          </a:prstGeom>
          <a:noFill/>
          <a:ln>
            <a:noFill/>
          </a:ln>
        </p:spPr>
        <p:txBody>
          <a:bodyPr spcFirstLastPara="1" wrap="square" lIns="91425" tIns="45700" rIns="91425" bIns="45700" anchor="t" anchorCtr="0">
            <a:normAutofit lnSpcReduction="10000"/>
          </a:bodyPr>
          <a:lstStyle/>
          <a:p>
            <a:pPr marL="514350" lvl="0" indent="-514350" algn="l" rtl="0">
              <a:lnSpc>
                <a:spcPct val="90000"/>
              </a:lnSpc>
              <a:spcBef>
                <a:spcPts val="0"/>
              </a:spcBef>
              <a:spcAft>
                <a:spcPts val="0"/>
              </a:spcAft>
              <a:buClr>
                <a:schemeClr val="dk1"/>
              </a:buClr>
              <a:buSzPts val="2800"/>
              <a:buAutoNum type="arabicPeriod"/>
            </a:pPr>
            <a:r>
              <a:rPr lang="it-IT" sz="2800" b="1" dirty="0"/>
              <a:t>Che password usate? </a:t>
            </a:r>
            <a:r>
              <a:rPr lang="it-IT" sz="2800" dirty="0"/>
              <a:t>Ricordatevi di scrivere sempre le password che scegliete su un foglio, in modo da riuscire sempre ad entrare sulle applicazioni</a:t>
            </a:r>
            <a:endParaRPr dirty="0"/>
          </a:p>
          <a:p>
            <a:pPr marL="514350" lvl="0" indent="-514350" algn="l" rtl="0">
              <a:lnSpc>
                <a:spcPct val="90000"/>
              </a:lnSpc>
              <a:spcBef>
                <a:spcPts val="1000"/>
              </a:spcBef>
              <a:spcAft>
                <a:spcPts val="0"/>
              </a:spcAft>
              <a:buClr>
                <a:schemeClr val="dk1"/>
              </a:buClr>
              <a:buSzPts val="2800"/>
              <a:buAutoNum type="arabicPeriod"/>
            </a:pPr>
            <a:r>
              <a:rPr lang="it-IT" sz="2800" b="1" dirty="0"/>
              <a:t>Spegnete il </a:t>
            </a:r>
            <a:r>
              <a:rPr lang="it-IT" sz="2800" b="1" dirty="0" err="1"/>
              <a:t>wi-fi</a:t>
            </a:r>
            <a:r>
              <a:rPr lang="it-IT" sz="2800"/>
              <a:t> di notte o quando non utilizzate il telefono per evitare di irradiare inutilmente voi stessi e chi vi è accanto</a:t>
            </a:r>
            <a:endParaRPr dirty="0"/>
          </a:p>
          <a:p>
            <a:pPr marL="514350" lvl="0" indent="-514350" algn="l" rtl="0">
              <a:lnSpc>
                <a:spcPct val="90000"/>
              </a:lnSpc>
              <a:spcBef>
                <a:spcPts val="1000"/>
              </a:spcBef>
              <a:spcAft>
                <a:spcPts val="0"/>
              </a:spcAft>
              <a:buClr>
                <a:schemeClr val="dk1"/>
              </a:buClr>
              <a:buSzPts val="2800"/>
              <a:buAutoNum type="arabicPeriod"/>
            </a:pPr>
            <a:r>
              <a:rPr lang="it-IT" sz="2800" dirty="0"/>
              <a:t>Non tenete il cellulare nella tasca </a:t>
            </a:r>
            <a:r>
              <a:rPr lang="it-IT" sz="2800" b="1" dirty="0"/>
              <a:t>vicino al cuore</a:t>
            </a:r>
            <a:r>
              <a:rPr lang="it-IT" sz="2800" dirty="0"/>
              <a:t>; in generale è bene sempre evitare di tenere lo smartphone a contatto diretto con il proprio corpo per evitare le onde elettromagnetiche</a:t>
            </a:r>
            <a:endParaRPr dirty="0"/>
          </a:p>
          <a:p>
            <a:pPr marL="514350" lvl="0" indent="-514350" algn="l" rtl="0">
              <a:lnSpc>
                <a:spcPct val="90000"/>
              </a:lnSpc>
              <a:spcBef>
                <a:spcPts val="1000"/>
              </a:spcBef>
              <a:spcAft>
                <a:spcPts val="0"/>
              </a:spcAft>
              <a:buClr>
                <a:schemeClr val="dk1"/>
              </a:buClr>
              <a:buSzPts val="2800"/>
              <a:buAutoNum type="arabicPeriod"/>
            </a:pPr>
            <a:r>
              <a:rPr lang="it-IT" sz="2800" b="1" dirty="0"/>
              <a:t>Cambiate spesso orecchio</a:t>
            </a:r>
            <a:r>
              <a:rPr lang="it-IT" sz="2800" dirty="0"/>
              <a:t>; quando parlate al cellulare, alternate la telefonata con entrambe le orecchie.  </a:t>
            </a:r>
            <a:endParaRPr dirty="0"/>
          </a:p>
        </p:txBody>
      </p:sp>
      <p:pic>
        <p:nvPicPr>
          <p:cNvPr id="86" name="Google Shape;86;p13" descr="Immagine che contiene testo&#10;&#10;Descrizione generata automaticamente"/>
          <p:cNvPicPr preferRelativeResize="0"/>
          <p:nvPr/>
        </p:nvPicPr>
        <p:blipFill rotWithShape="1">
          <a:blip r:embed="rId3">
            <a:alphaModFix/>
          </a:blip>
          <a:srcRect/>
          <a:stretch/>
        </p:blipFill>
        <p:spPr>
          <a:xfrm>
            <a:off x="8037053" y="0"/>
            <a:ext cx="4154947" cy="2201183"/>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90"/>
        <p:cNvGrpSpPr/>
        <p:nvPr/>
      </p:nvGrpSpPr>
      <p:grpSpPr>
        <a:xfrm>
          <a:off x="0" y="0"/>
          <a:ext cx="0" cy="0"/>
          <a:chOff x="0" y="0"/>
          <a:chExt cx="0" cy="0"/>
        </a:xfrm>
      </p:grpSpPr>
      <p:sp>
        <p:nvSpPr>
          <p:cNvPr id="91" name="Google Shape;91;p14"/>
          <p:cNvSpPr txBox="1">
            <a:spLocks noGrp="1"/>
          </p:cNvSpPr>
          <p:nvPr>
            <p:ph type="body" idx="1"/>
          </p:nvPr>
        </p:nvSpPr>
        <p:spPr>
          <a:xfrm>
            <a:off x="1109132" y="433917"/>
            <a:ext cx="9973735" cy="4199467"/>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None/>
            </a:pPr>
            <a:r>
              <a:rPr lang="it-IT" sz="3200"/>
              <a:t>5. Se avete figli sotto i 14 anni </a:t>
            </a:r>
            <a:r>
              <a:rPr lang="it-IT" sz="3200" b="1"/>
              <a:t>non permettetegli </a:t>
            </a:r>
            <a:r>
              <a:rPr lang="it-IT" sz="3200"/>
              <a:t>di iscriversi sui social</a:t>
            </a:r>
            <a:endParaRPr/>
          </a:p>
          <a:p>
            <a:pPr marL="0" lvl="0" indent="0" algn="l" rtl="0">
              <a:lnSpc>
                <a:spcPct val="90000"/>
              </a:lnSpc>
              <a:spcBef>
                <a:spcPts val="1000"/>
              </a:spcBef>
              <a:spcAft>
                <a:spcPts val="0"/>
              </a:spcAft>
              <a:buClr>
                <a:schemeClr val="dk1"/>
              </a:buClr>
              <a:buSzPts val="3200"/>
              <a:buNone/>
            </a:pPr>
            <a:r>
              <a:rPr lang="it-IT" sz="3200"/>
              <a:t>6. Aiutate i vostri figli a riconoscere i casi di </a:t>
            </a:r>
            <a:r>
              <a:rPr lang="it-IT" sz="3200" b="1"/>
              <a:t>cyber bullismo </a:t>
            </a:r>
            <a:r>
              <a:rPr lang="it-IT" sz="3200"/>
              <a:t>che al giorno d’oggi compare molto su  internet</a:t>
            </a:r>
            <a:endParaRPr/>
          </a:p>
          <a:p>
            <a:pPr marL="0" lvl="0" indent="0" algn="l" rtl="0">
              <a:lnSpc>
                <a:spcPct val="90000"/>
              </a:lnSpc>
              <a:spcBef>
                <a:spcPts val="1000"/>
              </a:spcBef>
              <a:spcAft>
                <a:spcPts val="0"/>
              </a:spcAft>
              <a:buClr>
                <a:schemeClr val="dk1"/>
              </a:buClr>
              <a:buSzPts val="3200"/>
              <a:buNone/>
            </a:pPr>
            <a:r>
              <a:rPr lang="it-IT" sz="3200"/>
              <a:t>7. Non dimenticate mai le </a:t>
            </a:r>
            <a:r>
              <a:rPr lang="it-IT" sz="3200" b="1"/>
              <a:t>buone maniere</a:t>
            </a:r>
            <a:r>
              <a:rPr lang="it-IT" sz="3200"/>
              <a:t>; l’imitate l’impulso di controllare continuamente il cellulare a tavola o quando state parlando con qualcuno</a:t>
            </a:r>
            <a:endParaRPr/>
          </a:p>
        </p:txBody>
      </p:sp>
      <p:pic>
        <p:nvPicPr>
          <p:cNvPr id="92" name="Google Shape;92;p14" descr="Immagine che contiene persona, tavolo, interni, persone&#10;&#10;Descrizione generata automaticamente"/>
          <p:cNvPicPr preferRelativeResize="0"/>
          <p:nvPr/>
        </p:nvPicPr>
        <p:blipFill rotWithShape="1">
          <a:blip r:embed="rId3">
            <a:alphaModFix/>
          </a:blip>
          <a:srcRect/>
          <a:stretch/>
        </p:blipFill>
        <p:spPr>
          <a:xfrm>
            <a:off x="4073386" y="3837745"/>
            <a:ext cx="4045228" cy="302025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96"/>
        <p:cNvGrpSpPr/>
        <p:nvPr/>
      </p:nvGrpSpPr>
      <p:grpSpPr>
        <a:xfrm>
          <a:off x="0" y="0"/>
          <a:ext cx="0" cy="0"/>
          <a:chOff x="0" y="0"/>
          <a:chExt cx="0" cy="0"/>
        </a:xfrm>
      </p:grpSpPr>
      <p:sp>
        <p:nvSpPr>
          <p:cNvPr id="97" name="Google Shape;97;p15"/>
          <p:cNvSpPr txBox="1">
            <a:spLocks noGrp="1"/>
          </p:cNvSpPr>
          <p:nvPr>
            <p:ph type="body" idx="1"/>
          </p:nvPr>
        </p:nvSpPr>
        <p:spPr>
          <a:xfrm>
            <a:off x="838200" y="792692"/>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it-IT"/>
              <a:t>8. </a:t>
            </a:r>
            <a:r>
              <a:rPr lang="it-IT" b="1"/>
              <a:t>Non dormite con il cellulare </a:t>
            </a:r>
            <a:r>
              <a:rPr lang="it-IT"/>
              <a:t>sotto il cuscino; se proprio dovete lasciarlo acceso mettetelo ad almeno un metro di distanza</a:t>
            </a:r>
            <a:endParaRPr/>
          </a:p>
          <a:p>
            <a:pPr marL="0" lvl="0" indent="0" algn="l" rtl="0">
              <a:lnSpc>
                <a:spcPct val="90000"/>
              </a:lnSpc>
              <a:spcBef>
                <a:spcPts val="1000"/>
              </a:spcBef>
              <a:spcAft>
                <a:spcPts val="0"/>
              </a:spcAft>
              <a:buClr>
                <a:schemeClr val="dk1"/>
              </a:buClr>
              <a:buSzPts val="2800"/>
              <a:buNone/>
            </a:pPr>
            <a:r>
              <a:rPr lang="it-IT"/>
              <a:t>9. Ai </a:t>
            </a:r>
            <a:r>
              <a:rPr lang="it-IT" b="1"/>
              <a:t>bambini</a:t>
            </a:r>
            <a:r>
              <a:rPr lang="it-IT"/>
              <a:t> è meglio non dare il </a:t>
            </a:r>
            <a:r>
              <a:rPr lang="it-IT" b="1"/>
              <a:t>cellulare</a:t>
            </a:r>
            <a:r>
              <a:rPr lang="it-IT"/>
              <a:t> in mano (soprattutto al giorno d’oggi questo problema è molto frequente in quanto gli si viene dato per fare i giochi in seguito a qualche loro capriccio)</a:t>
            </a:r>
            <a:endParaRPr/>
          </a:p>
          <a:p>
            <a:pPr marL="0" lvl="0" indent="0" algn="l" rtl="0">
              <a:lnSpc>
                <a:spcPct val="90000"/>
              </a:lnSpc>
              <a:spcBef>
                <a:spcPts val="1000"/>
              </a:spcBef>
              <a:spcAft>
                <a:spcPts val="0"/>
              </a:spcAft>
              <a:buClr>
                <a:schemeClr val="dk1"/>
              </a:buClr>
              <a:buSzPts val="2800"/>
              <a:buNone/>
            </a:pPr>
            <a:r>
              <a:rPr lang="it-IT"/>
              <a:t>10.  </a:t>
            </a:r>
            <a:r>
              <a:rPr lang="it-IT" b="1"/>
              <a:t>NON UTILIZZATE MAI IL CELLULARE MENTRE SIETE ALLA GUIDA!!!</a:t>
            </a:r>
            <a:endParaRPr/>
          </a:p>
          <a:p>
            <a:pPr marL="0" lvl="0" indent="0" algn="l" rtl="0">
              <a:lnSpc>
                <a:spcPct val="90000"/>
              </a:lnSpc>
              <a:spcBef>
                <a:spcPts val="1000"/>
              </a:spcBef>
              <a:spcAft>
                <a:spcPts val="0"/>
              </a:spcAft>
              <a:buClr>
                <a:schemeClr val="dk1"/>
              </a:buClr>
              <a:buSzPts val="2800"/>
              <a:buNone/>
            </a:pPr>
            <a:endParaRPr/>
          </a:p>
        </p:txBody>
      </p:sp>
      <p:pic>
        <p:nvPicPr>
          <p:cNvPr id="98" name="Google Shape;98;p15" descr="Immagine che contiene persona, interni, pavimento, ragazzo&#10;&#10;Descrizione generata automaticamente"/>
          <p:cNvPicPr preferRelativeResize="0"/>
          <p:nvPr/>
        </p:nvPicPr>
        <p:blipFill rotWithShape="1">
          <a:blip r:embed="rId3">
            <a:alphaModFix/>
          </a:blip>
          <a:srcRect/>
          <a:stretch/>
        </p:blipFill>
        <p:spPr>
          <a:xfrm>
            <a:off x="0" y="4025370"/>
            <a:ext cx="4979232" cy="2832630"/>
          </a:xfrm>
          <a:prstGeom prst="rect">
            <a:avLst/>
          </a:prstGeom>
          <a:noFill/>
          <a:ln>
            <a:noFill/>
          </a:ln>
        </p:spPr>
      </p:pic>
      <p:pic>
        <p:nvPicPr>
          <p:cNvPr id="99" name="Google Shape;99;p15" descr="Immagine che contiene persona, portatile, specchietto retrovisore&#10;&#10;Descrizione generata automaticamente"/>
          <p:cNvPicPr preferRelativeResize="0"/>
          <p:nvPr/>
        </p:nvPicPr>
        <p:blipFill rotWithShape="1">
          <a:blip r:embed="rId4">
            <a:alphaModFix/>
          </a:blip>
          <a:srcRect/>
          <a:stretch/>
        </p:blipFill>
        <p:spPr>
          <a:xfrm>
            <a:off x="5418666" y="3471333"/>
            <a:ext cx="6773334" cy="3386667"/>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103"/>
        <p:cNvGrpSpPr/>
        <p:nvPr/>
      </p:nvGrpSpPr>
      <p:grpSpPr>
        <a:xfrm>
          <a:off x="0" y="0"/>
          <a:ext cx="0" cy="0"/>
          <a:chOff x="0" y="0"/>
          <a:chExt cx="0" cy="0"/>
        </a:xfrm>
      </p:grpSpPr>
      <p:sp>
        <p:nvSpPr>
          <p:cNvPr id="104" name="Google Shape;104;p16"/>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endParaRPr/>
          </a:p>
        </p:txBody>
      </p:sp>
      <p:sp>
        <p:nvSpPr>
          <p:cNvPr id="105" name="Google Shape;105;p16"/>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rmAutofit/>
          </a:bodyPr>
          <a:lstStyle/>
          <a:p>
            <a:pPr marL="0" lvl="0" indent="0" algn="l" rtl="0">
              <a:spcBef>
                <a:spcPts val="1000"/>
              </a:spcBef>
              <a:spcAft>
                <a:spcPts val="0"/>
              </a:spcAft>
              <a:buNone/>
            </a:pPr>
            <a:endParaRPr/>
          </a:p>
        </p:txBody>
      </p:sp>
      <p:pic>
        <p:nvPicPr>
          <p:cNvPr id="106" name="Google Shape;106;p16" descr="http://www.pupia.tv - Spot Polizia Postale - Il cyberbullismo è un reato. I giovani rischiano tanto sulla strada quanto nel mondo virtuale, dove le minacce sono altrettanto reali. La polizia postale per proteggere chi usa Internet amplia la visuale del lavoro dei suoi poliziotti e si concentra soprattutto a sviluppare strategie di prevenzione. La Polizia di Stato e Symantec, azienda impegnata nella sicurezza informatica hanno sottoscritto un protocollo d'intesa per la prevenzione dei crimini informatici. (23.11.10)" title="Spot Polizia Postale - Il cyberbullismo è un reato">
            <a:hlinkClick r:id="rId3"/>
          </p:cNvPr>
          <p:cNvPicPr preferRelativeResize="0"/>
          <p:nvPr/>
        </p:nvPicPr>
        <p:blipFill>
          <a:blip r:embed="rId4">
            <a:alphaModFix/>
          </a:blip>
          <a:stretch>
            <a:fillRect/>
          </a:stretch>
        </p:blipFill>
        <p:spPr>
          <a:xfrm>
            <a:off x="2490450" y="1714500"/>
            <a:ext cx="6542050" cy="3429000"/>
          </a:xfrm>
          <a:prstGeom prst="rect">
            <a:avLst/>
          </a:prstGeom>
          <a:noFill/>
          <a:ln>
            <a:noFill/>
          </a:ln>
          <a:effectLst>
            <a:outerShdw blurRad="57150" dist="952500" dir="21540000" algn="bl" rotWithShape="0">
              <a:srgbClr val="FF0000">
                <a:alpha val="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fade">
                                      <p:cBhvr>
                                        <p:cTn id="7" dur="1000"/>
                                        <p:tgtEl>
                                          <p:spTgt spid="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260</Words>
  <Application>Microsoft Office PowerPoint</Application>
  <PresentationFormat>Widescreen</PresentationFormat>
  <Paragraphs>11</Paragraphs>
  <Slides>4</Slides>
  <Notes>4</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4</vt:i4>
      </vt:variant>
    </vt:vector>
  </HeadingPairs>
  <TitlesOfParts>
    <vt:vector size="8" baseType="lpstr">
      <vt:lpstr>Arial</vt:lpstr>
      <vt:lpstr>Cutive</vt:lpstr>
      <vt:lpstr>Calibri</vt:lpstr>
      <vt:lpstr>Tema di Office</vt:lpstr>
      <vt:lpstr>Papà, mamma... Vi spiego come si fa... Un punto di vista differente: visuale di un genitore secondo l’alunno Carlo Palermo di 1 B</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Papà, mamma... Vi spiego come si fa...</dc:title>
  <dc:creator>Utente</dc:creator>
  <cp:lastModifiedBy>Utente</cp:lastModifiedBy>
  <cp:revision>3</cp:revision>
  <dcterms:modified xsi:type="dcterms:W3CDTF">2021-03-31T18:38:18Z</dcterms:modified>
</cp:coreProperties>
</file>