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Raleway"/>
      <p:regular r:id="rId23"/>
      <p:bold r:id="rId24"/>
      <p:italic r:id="rId25"/>
      <p:boldItalic r:id="rId26"/>
    </p:embeddedFont>
    <p:embeddedFont>
      <p:font typeface="Century Schoolbook"/>
      <p:regular r:id="rId27"/>
      <p:bold r:id="rId28"/>
      <p:italic r:id="rId29"/>
      <p:boldItalic r:id="rId30"/>
    </p:embeddedFont>
    <p:embeddedFont>
      <p:font typeface="McLaren"/>
      <p:regular r:id="rId31"/>
    </p:embeddedFont>
    <p:embeddedFont>
      <p:font typeface="Source Sans Pr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aleway-bold.fntdata"/><Relationship Id="rId23" Type="http://schemas.openxmlformats.org/officeDocument/2006/relationships/font" Target="fonts/Raleway-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aleway-boldItalic.fntdata"/><Relationship Id="rId25" Type="http://schemas.openxmlformats.org/officeDocument/2006/relationships/font" Target="fonts/Raleway-italic.fntdata"/><Relationship Id="rId28" Type="http://schemas.openxmlformats.org/officeDocument/2006/relationships/font" Target="fonts/CenturySchoolbook-bold.fntdata"/><Relationship Id="rId27" Type="http://schemas.openxmlformats.org/officeDocument/2006/relationships/font" Target="fonts/CenturySchoolbook-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enturySchoolbook-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cLaren-regular.fntdata"/><Relationship Id="rId30" Type="http://schemas.openxmlformats.org/officeDocument/2006/relationships/font" Target="fonts/CenturySchoolbook-boldItalic.fntdata"/><Relationship Id="rId11" Type="http://schemas.openxmlformats.org/officeDocument/2006/relationships/slide" Target="slides/slide6.xml"/><Relationship Id="rId33" Type="http://schemas.openxmlformats.org/officeDocument/2006/relationships/font" Target="fonts/SourceSansPro-bold.fntdata"/><Relationship Id="rId10" Type="http://schemas.openxmlformats.org/officeDocument/2006/relationships/slide" Target="slides/slide5.xml"/><Relationship Id="rId32" Type="http://schemas.openxmlformats.org/officeDocument/2006/relationships/font" Target="fonts/SourceSansPro-regular.fntdata"/><Relationship Id="rId13" Type="http://schemas.openxmlformats.org/officeDocument/2006/relationships/slide" Target="slides/slide8.xml"/><Relationship Id="rId35" Type="http://schemas.openxmlformats.org/officeDocument/2006/relationships/font" Target="fonts/SourceSansPro-boldItalic.fntdata"/><Relationship Id="rId12" Type="http://schemas.openxmlformats.org/officeDocument/2006/relationships/slide" Target="slides/slide7.xml"/><Relationship Id="rId34" Type="http://schemas.openxmlformats.org/officeDocument/2006/relationships/font" Target="fonts/SourceSansPro-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gbee26df890_2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gbee26df890_2_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bee26df890_2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gbee26df890_2_1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c8ce826df8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gc8ce826df8_0_2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c6bbe2b92c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gc6bbe2b92c_0_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c8ce826df8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gc8ce826df8_0_3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c8ce826df8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c8ce826df8_0_2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c8ce826df8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gc8ce826df8_0_3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bee26df890_2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gbee26df890_2_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c1d9872177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gc1d9872177_1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bee26df890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bee26df89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bee26df890_2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gbee26df890_2_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c6bbe2b92c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gc6bbe2b92c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c6bbe2b92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gc6bbe2b92c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c6bbe2b92c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gc6bbe2b92c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c6bbe2b92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gc6bbe2b92c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bee26df890_2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gbee26df890_2_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5000">
        <p14:prism dir="l"/>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hyperlink" Target="http://drive.google.com/file/d/1NPirDTrOIEYPN083boOzfTY7lQL7bXX5/view" TargetMode="External"/><Relationship Id="rId5" Type="http://schemas.openxmlformats.org/officeDocument/2006/relationships/image" Target="../media/image1.png"/><Relationship Id="rId6" Type="http://schemas.openxmlformats.org/officeDocument/2006/relationships/image" Target="../media/image13.png"/><Relationship Id="rId7" Type="http://schemas.openxmlformats.org/officeDocument/2006/relationships/image" Target="../media/image2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15.png"/><Relationship Id="rId5"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21.jpg"/><Relationship Id="rId4" Type="http://schemas.openxmlformats.org/officeDocument/2006/relationships/hyperlink" Target="http://www.youtube.com/watch?v=zum9R6-Sbm4" TargetMode="External"/><Relationship Id="rId5" Type="http://schemas.openxmlformats.org/officeDocument/2006/relationships/image" Target="../media/image18.jpg"/><Relationship Id="rId6" Type="http://schemas.openxmlformats.org/officeDocument/2006/relationships/image" Target="../media/image15.png"/><Relationship Id="rId7"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image" Target="../media/image4.png"/><Relationship Id="rId5"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57" name="Shape 57"/>
        <p:cNvGrpSpPr/>
        <p:nvPr/>
      </p:nvGrpSpPr>
      <p:grpSpPr>
        <a:xfrm>
          <a:off x="0" y="0"/>
          <a:ext cx="0" cy="0"/>
          <a:chOff x="0" y="0"/>
          <a:chExt cx="0" cy="0"/>
        </a:xfrm>
      </p:grpSpPr>
      <p:pic>
        <p:nvPicPr>
          <p:cNvPr id="58" name="Google Shape;58;p13"/>
          <p:cNvPicPr preferRelativeResize="0"/>
          <p:nvPr/>
        </p:nvPicPr>
        <p:blipFill>
          <a:blip r:embed="rId3">
            <a:alphaModFix/>
          </a:blip>
          <a:stretch>
            <a:fillRect/>
          </a:stretch>
        </p:blipFill>
        <p:spPr>
          <a:xfrm>
            <a:off x="7659250" y="1370125"/>
            <a:ext cx="1762374" cy="3524749"/>
          </a:xfrm>
          <a:prstGeom prst="rect">
            <a:avLst/>
          </a:prstGeom>
          <a:noFill/>
          <a:ln>
            <a:noFill/>
          </a:ln>
        </p:spPr>
      </p:pic>
      <p:sp>
        <p:nvSpPr>
          <p:cNvPr id="59" name="Google Shape;59;p13"/>
          <p:cNvSpPr txBox="1"/>
          <p:nvPr>
            <p:ph idx="4294967295" type="ctrTitle"/>
          </p:nvPr>
        </p:nvSpPr>
        <p:spPr>
          <a:xfrm>
            <a:off x="302600" y="1591150"/>
            <a:ext cx="3654300" cy="2809200"/>
          </a:xfrm>
          <a:prstGeom prst="rect">
            <a:avLst/>
          </a:prstGeom>
          <a:noFill/>
          <a:ln>
            <a:noFill/>
          </a:ln>
          <a:effectLst>
            <a:outerShdw blurRad="228600" rotWithShape="0" algn="bl" dir="1980000" dist="28575">
              <a:srgbClr val="FFFFFF">
                <a:alpha val="52000"/>
              </a:srgbClr>
            </a:outerShdw>
          </a:effectLst>
        </p:spPr>
        <p:txBody>
          <a:bodyPr anchorCtr="0" anchor="b" bIns="45700" lIns="91425" spcFirstLastPara="1" rIns="91425" wrap="square" tIns="45700">
            <a:noAutofit/>
          </a:bodyPr>
          <a:lstStyle/>
          <a:p>
            <a:pPr indent="0" lvl="0" marL="0" rtl="0" algn="l">
              <a:spcBef>
                <a:spcPts val="0"/>
              </a:spcBef>
              <a:spcAft>
                <a:spcPts val="0"/>
              </a:spcAft>
              <a:buClr>
                <a:schemeClr val="dk2"/>
              </a:buClr>
              <a:buSzPts val="3000"/>
              <a:buFont typeface="Century Schoolbook"/>
              <a:buNone/>
            </a:pPr>
            <a:r>
              <a:rPr lang="it" sz="4200">
                <a:solidFill>
                  <a:srgbClr val="000000"/>
                </a:solidFill>
                <a:latin typeface="Arial Rounded"/>
                <a:ea typeface="Arial Rounded"/>
                <a:cs typeface="Arial Rounded"/>
                <a:sym typeface="Arial Rounded"/>
              </a:rPr>
              <a:t>“Mamma, papà… Vi spieghiamo le fake news”  </a:t>
            </a:r>
            <a:endParaRPr sz="4200">
              <a:solidFill>
                <a:srgbClr val="000000"/>
              </a:solidFill>
              <a:latin typeface="Arial Rounded"/>
              <a:ea typeface="Arial Rounded"/>
              <a:cs typeface="Arial Rounded"/>
              <a:sym typeface="Arial Rounded"/>
            </a:endParaRPr>
          </a:p>
        </p:txBody>
      </p:sp>
      <p:sp>
        <p:nvSpPr>
          <p:cNvPr id="60" name="Google Shape;60;p13"/>
          <p:cNvSpPr txBox="1"/>
          <p:nvPr>
            <p:ph idx="4294967295" type="subTitle"/>
          </p:nvPr>
        </p:nvSpPr>
        <p:spPr>
          <a:xfrm>
            <a:off x="302600" y="297675"/>
            <a:ext cx="3654300" cy="677700"/>
          </a:xfrm>
          <a:prstGeom prst="rect">
            <a:avLst/>
          </a:prstGeom>
          <a:noFill/>
          <a:ln>
            <a:noFill/>
          </a:ln>
          <a:effectLst>
            <a:outerShdw blurRad="57150" rotWithShape="0" algn="bl" dir="5400000" dist="19050">
              <a:srgbClr val="000000">
                <a:alpha val="50000"/>
              </a:srgbClr>
            </a:outerShdw>
          </a:effectLst>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1200"/>
              </a:spcAft>
              <a:buSzPts val="1260"/>
              <a:buNone/>
            </a:pPr>
            <a:r>
              <a:rPr lang="it" sz="2200">
                <a:solidFill>
                  <a:srgbClr val="FFFFFF"/>
                </a:solidFill>
              </a:rPr>
              <a:t>DA SPETTATORI A PROTAGONISTI”</a:t>
            </a:r>
            <a:endParaRPr sz="2200">
              <a:solidFill>
                <a:srgbClr val="FFFFFF"/>
              </a:solidFill>
            </a:endParaRPr>
          </a:p>
        </p:txBody>
      </p:sp>
      <p:sp>
        <p:nvSpPr>
          <p:cNvPr id="61" name="Google Shape;61;p13"/>
          <p:cNvSpPr txBox="1"/>
          <p:nvPr>
            <p:ph idx="12" type="sldNum"/>
          </p:nvPr>
        </p:nvSpPr>
        <p:spPr>
          <a:xfrm>
            <a:off x="8497999" y="4688759"/>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it">
                <a:solidFill>
                  <a:schemeClr val="lt2"/>
                </a:solidFill>
              </a:rPr>
              <a:t>‹#›</a:t>
            </a:fld>
            <a:endParaRPr>
              <a:solidFill>
                <a:schemeClr val="lt2"/>
              </a:solidFill>
            </a:endParaRPr>
          </a:p>
        </p:txBody>
      </p:sp>
      <p:pic>
        <p:nvPicPr>
          <p:cNvPr id="62" name="Google Shape;62;p13" title="Sonatina No 2 in F Major Rondo - Joel Cummins.mp3">
            <a:hlinkClick r:id="rId4"/>
          </p:cNvPr>
          <p:cNvPicPr preferRelativeResize="0"/>
          <p:nvPr/>
        </p:nvPicPr>
        <p:blipFill>
          <a:blip r:embed="rId5">
            <a:alphaModFix/>
          </a:blip>
          <a:stretch>
            <a:fillRect/>
          </a:stretch>
        </p:blipFill>
        <p:spPr>
          <a:xfrm>
            <a:off x="152400" y="1127775"/>
            <a:ext cx="310975" cy="310975"/>
          </a:xfrm>
          <a:prstGeom prst="rect">
            <a:avLst/>
          </a:prstGeom>
          <a:noFill/>
          <a:ln>
            <a:noFill/>
          </a:ln>
        </p:spPr>
      </p:pic>
      <p:sp>
        <p:nvSpPr>
          <p:cNvPr id="63" name="Google Shape;63;p13"/>
          <p:cNvSpPr txBox="1"/>
          <p:nvPr/>
        </p:nvSpPr>
        <p:spPr>
          <a:xfrm>
            <a:off x="-2200" y="4787500"/>
            <a:ext cx="9144000" cy="400200"/>
          </a:xfrm>
          <a:prstGeom prst="rect">
            <a:avLst/>
          </a:prstGeom>
          <a:solidFill>
            <a:srgbClr val="0B5394"/>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a:solidFill>
                  <a:srgbClr val="FFFFFF"/>
                </a:solidFill>
                <a:latin typeface="Calibri"/>
                <a:ea typeface="Calibri"/>
                <a:cs typeface="Calibri"/>
                <a:sym typeface="Calibri"/>
              </a:rPr>
              <a:t>Educazione Civica - </a:t>
            </a:r>
            <a:r>
              <a:rPr lang="it">
                <a:solidFill>
                  <a:srgbClr val="FFFFFF"/>
                </a:solidFill>
                <a:latin typeface="Calibri"/>
                <a:ea typeface="Calibri"/>
                <a:cs typeface="Calibri"/>
                <a:sym typeface="Calibri"/>
              </a:rPr>
              <a:t>“DA SPETTATORI A PROTAGONISTI” - ITT Marco Polo  Rimini- Errico  Alessio 1 E</a:t>
            </a:r>
            <a:endParaRPr>
              <a:solidFill>
                <a:srgbClr val="FFFFFF"/>
              </a:solidFill>
              <a:latin typeface="Calibri"/>
              <a:ea typeface="Calibri"/>
              <a:cs typeface="Calibri"/>
              <a:sym typeface="Calibri"/>
            </a:endParaRPr>
          </a:p>
        </p:txBody>
      </p:sp>
      <p:pic>
        <p:nvPicPr>
          <p:cNvPr id="64" name="Google Shape;64;p13"/>
          <p:cNvPicPr preferRelativeResize="0"/>
          <p:nvPr/>
        </p:nvPicPr>
        <p:blipFill>
          <a:blip r:embed="rId6">
            <a:alphaModFix/>
          </a:blip>
          <a:stretch>
            <a:fillRect/>
          </a:stretch>
        </p:blipFill>
        <p:spPr>
          <a:xfrm>
            <a:off x="6720750" y="1147100"/>
            <a:ext cx="1496426" cy="3747776"/>
          </a:xfrm>
          <a:prstGeom prst="rect">
            <a:avLst/>
          </a:prstGeom>
          <a:noFill/>
          <a:ln>
            <a:noFill/>
          </a:ln>
        </p:spPr>
      </p:pic>
      <p:pic>
        <p:nvPicPr>
          <p:cNvPr id="65" name="Google Shape;65;p13"/>
          <p:cNvPicPr preferRelativeResize="0"/>
          <p:nvPr/>
        </p:nvPicPr>
        <p:blipFill>
          <a:blip r:embed="rId7">
            <a:alphaModFix/>
          </a:blip>
          <a:stretch>
            <a:fillRect/>
          </a:stretch>
        </p:blipFill>
        <p:spPr>
          <a:xfrm>
            <a:off x="3819375" y="198300"/>
            <a:ext cx="2836200" cy="352474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3">
                                            <p:txEl>
                                              <p:pRg end="0" st="0"/>
                                            </p:txEl>
                                          </p:spTgt>
                                        </p:tgtEl>
                                        <p:attrNameLst>
                                          <p:attrName>style.visibility</p:attrName>
                                        </p:attrNameLst>
                                      </p:cBhvr>
                                      <p:to>
                                        <p:strVal val="visible"/>
                                      </p:to>
                                    </p:set>
                                    <p:animEffect filter="fade" transition="in">
                                      <p:cBhvr>
                                        <p:cTn dur="4900"/>
                                        <p:tgtEl>
                                          <p:spTgt spid="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1000"/>
                                        <p:tgtEl>
                                          <p:spTgt spid="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1000"/>
                                        <p:tgtEl>
                                          <p:spTgt spid="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149" name="Shape 149"/>
        <p:cNvGrpSpPr/>
        <p:nvPr/>
      </p:nvGrpSpPr>
      <p:grpSpPr>
        <a:xfrm>
          <a:off x="0" y="0"/>
          <a:ext cx="0" cy="0"/>
          <a:chOff x="0" y="0"/>
          <a:chExt cx="0" cy="0"/>
        </a:xfrm>
      </p:grpSpPr>
      <p:sp>
        <p:nvSpPr>
          <p:cNvPr id="150" name="Google Shape;150;p22"/>
          <p:cNvSpPr txBox="1"/>
          <p:nvPr>
            <p:ph idx="12" type="sldNum"/>
          </p:nvPr>
        </p:nvSpPr>
        <p:spPr>
          <a:xfrm>
            <a:off x="8497999" y="4688759"/>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it">
                <a:solidFill>
                  <a:schemeClr val="lt2"/>
                </a:solidFill>
              </a:rPr>
              <a:t>‹#›</a:t>
            </a:fld>
            <a:endParaRPr>
              <a:solidFill>
                <a:schemeClr val="lt2"/>
              </a:solidFill>
            </a:endParaRPr>
          </a:p>
        </p:txBody>
      </p:sp>
      <p:sp>
        <p:nvSpPr>
          <p:cNvPr id="151" name="Google Shape;151;p22"/>
          <p:cNvSpPr txBox="1"/>
          <p:nvPr/>
        </p:nvSpPr>
        <p:spPr>
          <a:xfrm>
            <a:off x="0" y="4743300"/>
            <a:ext cx="9144000" cy="400200"/>
          </a:xfrm>
          <a:prstGeom prst="rect">
            <a:avLst/>
          </a:prstGeom>
          <a:solidFill>
            <a:srgbClr val="0B5394"/>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a:solidFill>
                  <a:srgbClr val="FFFFFF"/>
                </a:solidFill>
                <a:latin typeface="Calibri"/>
                <a:ea typeface="Calibri"/>
                <a:cs typeface="Calibri"/>
                <a:sym typeface="Calibri"/>
              </a:rPr>
              <a:t>Educazione Civica - “DA SPETTATORI A PROTAGONISTI” - ITT Marco Polo  Rimini -Errico  Alessio  1 E</a:t>
            </a:r>
            <a:endParaRPr>
              <a:solidFill>
                <a:srgbClr val="FFFFFF"/>
              </a:solidFill>
              <a:latin typeface="Calibri"/>
              <a:ea typeface="Calibri"/>
              <a:cs typeface="Calibri"/>
              <a:sym typeface="Calibri"/>
            </a:endParaRPr>
          </a:p>
        </p:txBody>
      </p:sp>
      <p:sp>
        <p:nvSpPr>
          <p:cNvPr id="152" name="Google Shape;152;p22"/>
          <p:cNvSpPr/>
          <p:nvPr/>
        </p:nvSpPr>
        <p:spPr>
          <a:xfrm>
            <a:off x="205625" y="168629"/>
            <a:ext cx="4118700" cy="571500"/>
          </a:xfrm>
          <a:prstGeom prst="wedgeRoundRectCallout">
            <a:avLst>
              <a:gd fmla="val -5429" name="adj1"/>
              <a:gd fmla="val 82048" name="adj2"/>
              <a:gd fmla="val 0" name="adj3"/>
            </a:avLst>
          </a:prstGeom>
          <a:solidFill>
            <a:srgbClr val="FFFFFF"/>
          </a:solidFill>
          <a:ln cap="flat" cmpd="sng" w="2857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it">
                <a:latin typeface="McLaren"/>
                <a:ea typeface="McLaren"/>
                <a:cs typeface="McLaren"/>
                <a:sym typeface="McLaren"/>
              </a:rPr>
              <a:t>allora per difendere la propria privacy c’è solo un modo</a:t>
            </a:r>
            <a:endParaRPr>
              <a:latin typeface="McLaren"/>
              <a:ea typeface="McLaren"/>
              <a:cs typeface="McLaren"/>
              <a:sym typeface="McLaren"/>
            </a:endParaRPr>
          </a:p>
        </p:txBody>
      </p:sp>
      <p:sp>
        <p:nvSpPr>
          <p:cNvPr id="153" name="Google Shape;153;p22"/>
          <p:cNvSpPr/>
          <p:nvPr/>
        </p:nvSpPr>
        <p:spPr>
          <a:xfrm flipH="1">
            <a:off x="4895550" y="168625"/>
            <a:ext cx="4014300" cy="571500"/>
          </a:xfrm>
          <a:prstGeom prst="wedgeRoundRectCallout">
            <a:avLst>
              <a:gd fmla="val -5429" name="adj1"/>
              <a:gd fmla="val 82048" name="adj2"/>
              <a:gd fmla="val 0" name="adj3"/>
            </a:avLst>
          </a:prstGeom>
          <a:solidFill>
            <a:srgbClr val="FFFFFF"/>
          </a:solidFill>
          <a:ln cap="flat" cmpd="sng" w="2857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it">
                <a:latin typeface="McLaren"/>
                <a:ea typeface="McLaren"/>
                <a:cs typeface="McLaren"/>
                <a:sym typeface="McLaren"/>
              </a:rPr>
              <a:t>e come faccio a difendere la mia privacy</a:t>
            </a:r>
            <a:endParaRPr>
              <a:latin typeface="McLaren"/>
              <a:ea typeface="McLaren"/>
              <a:cs typeface="McLaren"/>
              <a:sym typeface="McLaren"/>
            </a:endParaRPr>
          </a:p>
        </p:txBody>
      </p:sp>
      <p:pic>
        <p:nvPicPr>
          <p:cNvPr id="154" name="Google Shape;154;p22"/>
          <p:cNvPicPr preferRelativeResize="0"/>
          <p:nvPr/>
        </p:nvPicPr>
        <p:blipFill>
          <a:blip r:embed="rId3">
            <a:alphaModFix/>
          </a:blip>
          <a:stretch>
            <a:fillRect/>
          </a:stretch>
        </p:blipFill>
        <p:spPr>
          <a:xfrm>
            <a:off x="94075" y="893225"/>
            <a:ext cx="2124450" cy="3850074"/>
          </a:xfrm>
          <a:prstGeom prst="rect">
            <a:avLst/>
          </a:prstGeom>
          <a:noFill/>
          <a:ln>
            <a:noFill/>
          </a:ln>
        </p:spPr>
      </p:pic>
      <p:pic>
        <p:nvPicPr>
          <p:cNvPr id="155" name="Google Shape;155;p22"/>
          <p:cNvPicPr preferRelativeResize="0"/>
          <p:nvPr/>
        </p:nvPicPr>
        <p:blipFill>
          <a:blip r:embed="rId4">
            <a:alphaModFix/>
          </a:blip>
          <a:stretch>
            <a:fillRect/>
          </a:stretch>
        </p:blipFill>
        <p:spPr>
          <a:xfrm>
            <a:off x="6306025" y="1165025"/>
            <a:ext cx="1809574" cy="36191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159" name="Shape 159"/>
        <p:cNvGrpSpPr/>
        <p:nvPr/>
      </p:nvGrpSpPr>
      <p:grpSpPr>
        <a:xfrm>
          <a:off x="0" y="0"/>
          <a:ext cx="0" cy="0"/>
          <a:chOff x="0" y="0"/>
          <a:chExt cx="0" cy="0"/>
        </a:xfrm>
      </p:grpSpPr>
      <p:sp>
        <p:nvSpPr>
          <p:cNvPr id="160" name="Google Shape;160;p23"/>
          <p:cNvSpPr txBox="1"/>
          <p:nvPr>
            <p:ph idx="12" type="sldNum"/>
          </p:nvPr>
        </p:nvSpPr>
        <p:spPr>
          <a:xfrm>
            <a:off x="8497999" y="4688759"/>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it">
                <a:solidFill>
                  <a:schemeClr val="lt2"/>
                </a:solidFill>
              </a:rPr>
              <a:t>‹#›</a:t>
            </a:fld>
            <a:endParaRPr>
              <a:solidFill>
                <a:schemeClr val="lt2"/>
              </a:solidFill>
            </a:endParaRPr>
          </a:p>
        </p:txBody>
      </p:sp>
      <p:sp>
        <p:nvSpPr>
          <p:cNvPr id="161" name="Google Shape;161;p23"/>
          <p:cNvSpPr/>
          <p:nvPr/>
        </p:nvSpPr>
        <p:spPr>
          <a:xfrm>
            <a:off x="267600" y="228525"/>
            <a:ext cx="4118700" cy="796800"/>
          </a:xfrm>
          <a:prstGeom prst="wedgeRoundRectCallout">
            <a:avLst>
              <a:gd fmla="val -5429" name="adj1"/>
              <a:gd fmla="val 82048" name="adj2"/>
              <a:gd fmla="val 0" name="adj3"/>
            </a:avLst>
          </a:prstGeom>
          <a:solidFill>
            <a:srgbClr val="FFFFFF"/>
          </a:solidFill>
          <a:ln cap="flat" cmpd="sng" w="2857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it">
                <a:latin typeface="McLaren"/>
                <a:ea typeface="McLaren"/>
                <a:cs typeface="McLaren"/>
                <a:sym typeface="McLaren"/>
              </a:rPr>
              <a:t>l’unico modo per difendere la propria privacy è  non avere ripercussioni e usare internet in modo intelligente</a:t>
            </a:r>
            <a:endParaRPr>
              <a:latin typeface="McLaren"/>
              <a:ea typeface="McLaren"/>
              <a:cs typeface="McLaren"/>
              <a:sym typeface="McLaren"/>
            </a:endParaRPr>
          </a:p>
        </p:txBody>
      </p:sp>
      <p:sp>
        <p:nvSpPr>
          <p:cNvPr id="162" name="Google Shape;162;p23"/>
          <p:cNvSpPr/>
          <p:nvPr/>
        </p:nvSpPr>
        <p:spPr>
          <a:xfrm>
            <a:off x="5055675" y="294506"/>
            <a:ext cx="3717600" cy="796800"/>
          </a:xfrm>
          <a:prstGeom prst="wedgeRoundRectCallout">
            <a:avLst>
              <a:gd fmla="val -8550" name="adj1"/>
              <a:gd fmla="val 109914" name="adj2"/>
              <a:gd fmla="val 0" name="adj3"/>
            </a:avLst>
          </a:prstGeom>
          <a:solidFill>
            <a:srgbClr val="FFFFFF"/>
          </a:solidFill>
          <a:ln cap="flat" cmpd="sng" w="2857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it">
                <a:latin typeface="McLaren"/>
                <a:ea typeface="McLaren"/>
                <a:cs typeface="McLaren"/>
                <a:sym typeface="McLaren"/>
              </a:rPr>
              <a:t>e quale sarebbe questo metodo </a:t>
            </a:r>
            <a:endParaRPr b="1">
              <a:latin typeface="McLaren"/>
              <a:ea typeface="McLaren"/>
              <a:cs typeface="McLaren"/>
              <a:sym typeface="McLaren"/>
            </a:endParaRPr>
          </a:p>
        </p:txBody>
      </p:sp>
      <p:sp>
        <p:nvSpPr>
          <p:cNvPr id="163" name="Google Shape;163;p23"/>
          <p:cNvSpPr txBox="1"/>
          <p:nvPr/>
        </p:nvSpPr>
        <p:spPr>
          <a:xfrm>
            <a:off x="0" y="4761613"/>
            <a:ext cx="9144000" cy="400200"/>
          </a:xfrm>
          <a:prstGeom prst="rect">
            <a:avLst/>
          </a:prstGeom>
          <a:solidFill>
            <a:srgbClr val="0B5394"/>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a:solidFill>
                  <a:srgbClr val="FFFFFF"/>
                </a:solidFill>
                <a:latin typeface="Calibri"/>
                <a:ea typeface="Calibri"/>
                <a:cs typeface="Calibri"/>
                <a:sym typeface="Calibri"/>
              </a:rPr>
              <a:t>Educazione Civica - “DA SPETTATORI A PROTAGONISTI” - ITT Marco Polo  Rimini - Errico  Alessio 1 E</a:t>
            </a:r>
            <a:endParaRPr>
              <a:solidFill>
                <a:srgbClr val="FFFFFF"/>
              </a:solidFill>
              <a:latin typeface="Calibri"/>
              <a:ea typeface="Calibri"/>
              <a:cs typeface="Calibri"/>
              <a:sym typeface="Calibri"/>
            </a:endParaRPr>
          </a:p>
        </p:txBody>
      </p:sp>
      <p:pic>
        <p:nvPicPr>
          <p:cNvPr id="164" name="Google Shape;164;p23"/>
          <p:cNvPicPr preferRelativeResize="0"/>
          <p:nvPr/>
        </p:nvPicPr>
        <p:blipFill>
          <a:blip r:embed="rId3">
            <a:alphaModFix/>
          </a:blip>
          <a:stretch>
            <a:fillRect/>
          </a:stretch>
        </p:blipFill>
        <p:spPr>
          <a:xfrm>
            <a:off x="622850" y="1072900"/>
            <a:ext cx="1930299" cy="3641149"/>
          </a:xfrm>
          <a:prstGeom prst="rect">
            <a:avLst/>
          </a:prstGeom>
          <a:noFill/>
          <a:ln>
            <a:noFill/>
          </a:ln>
        </p:spPr>
      </p:pic>
      <p:pic>
        <p:nvPicPr>
          <p:cNvPr id="165" name="Google Shape;165;p23"/>
          <p:cNvPicPr preferRelativeResize="0"/>
          <p:nvPr/>
        </p:nvPicPr>
        <p:blipFill>
          <a:blip r:embed="rId4">
            <a:alphaModFix/>
          </a:blip>
          <a:stretch>
            <a:fillRect/>
          </a:stretch>
        </p:blipFill>
        <p:spPr>
          <a:xfrm>
            <a:off x="6306025" y="1165025"/>
            <a:ext cx="1809574" cy="37477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169" name="Shape 169"/>
        <p:cNvGrpSpPr/>
        <p:nvPr/>
      </p:nvGrpSpPr>
      <p:grpSpPr>
        <a:xfrm>
          <a:off x="0" y="0"/>
          <a:ext cx="0" cy="0"/>
          <a:chOff x="0" y="0"/>
          <a:chExt cx="0" cy="0"/>
        </a:xfrm>
      </p:grpSpPr>
      <p:sp>
        <p:nvSpPr>
          <p:cNvPr id="170" name="Google Shape;170;p24"/>
          <p:cNvSpPr txBox="1"/>
          <p:nvPr>
            <p:ph idx="12" type="sldNum"/>
          </p:nvPr>
        </p:nvSpPr>
        <p:spPr>
          <a:xfrm>
            <a:off x="8497999" y="4688759"/>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it">
                <a:solidFill>
                  <a:schemeClr val="lt2"/>
                </a:solidFill>
              </a:rPr>
              <a:t>‹#›</a:t>
            </a:fld>
            <a:endParaRPr>
              <a:solidFill>
                <a:schemeClr val="lt2"/>
              </a:solidFill>
            </a:endParaRPr>
          </a:p>
        </p:txBody>
      </p:sp>
      <p:sp>
        <p:nvSpPr>
          <p:cNvPr id="171" name="Google Shape;171;p24"/>
          <p:cNvSpPr txBox="1"/>
          <p:nvPr/>
        </p:nvSpPr>
        <p:spPr>
          <a:xfrm>
            <a:off x="0" y="4743300"/>
            <a:ext cx="9144000" cy="400200"/>
          </a:xfrm>
          <a:prstGeom prst="rect">
            <a:avLst/>
          </a:prstGeom>
          <a:solidFill>
            <a:srgbClr val="0B5394"/>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a:solidFill>
                  <a:srgbClr val="FFFFFF"/>
                </a:solidFill>
                <a:latin typeface="Calibri"/>
                <a:ea typeface="Calibri"/>
                <a:cs typeface="Calibri"/>
                <a:sym typeface="Calibri"/>
              </a:rPr>
              <a:t>Educazione Civica - “DA SPETTATORI A PROTAGONISTI” - ITT Marco Polo  Rimini - Errico  Alessio  1 E</a:t>
            </a:r>
            <a:endParaRPr>
              <a:solidFill>
                <a:srgbClr val="FFFFFF"/>
              </a:solidFill>
              <a:latin typeface="Calibri"/>
              <a:ea typeface="Calibri"/>
              <a:cs typeface="Calibri"/>
              <a:sym typeface="Calibri"/>
            </a:endParaRPr>
          </a:p>
        </p:txBody>
      </p:sp>
      <p:sp>
        <p:nvSpPr>
          <p:cNvPr id="172" name="Google Shape;172;p24"/>
          <p:cNvSpPr/>
          <p:nvPr/>
        </p:nvSpPr>
        <p:spPr>
          <a:xfrm>
            <a:off x="5055675" y="294506"/>
            <a:ext cx="3717600" cy="796800"/>
          </a:xfrm>
          <a:prstGeom prst="wedgeRoundRectCallout">
            <a:avLst>
              <a:gd fmla="val -8550" name="adj1"/>
              <a:gd fmla="val 109914" name="adj2"/>
              <a:gd fmla="val 0" name="adj3"/>
            </a:avLst>
          </a:prstGeom>
          <a:solidFill>
            <a:srgbClr val="FFFFFF"/>
          </a:solidFill>
          <a:ln cap="flat" cmpd="sng" w="2857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it">
                <a:latin typeface="McLaren"/>
                <a:ea typeface="McLaren"/>
                <a:cs typeface="McLaren"/>
                <a:sym typeface="McLaren"/>
              </a:rPr>
              <a:t> ma ci sono anche dei rischi?</a:t>
            </a:r>
            <a:endParaRPr b="1">
              <a:latin typeface="McLaren"/>
              <a:ea typeface="McLaren"/>
              <a:cs typeface="McLaren"/>
              <a:sym typeface="McLaren"/>
            </a:endParaRPr>
          </a:p>
        </p:txBody>
      </p:sp>
      <p:sp>
        <p:nvSpPr>
          <p:cNvPr id="173" name="Google Shape;173;p24"/>
          <p:cNvSpPr/>
          <p:nvPr/>
        </p:nvSpPr>
        <p:spPr>
          <a:xfrm>
            <a:off x="218000" y="168624"/>
            <a:ext cx="4118700" cy="746400"/>
          </a:xfrm>
          <a:prstGeom prst="wedgeRoundRectCallout">
            <a:avLst>
              <a:gd fmla="val -5429" name="adj1"/>
              <a:gd fmla="val 82048" name="adj2"/>
              <a:gd fmla="val 0" name="adj3"/>
            </a:avLst>
          </a:prstGeom>
          <a:solidFill>
            <a:srgbClr val="FFFFFF"/>
          </a:solidFill>
          <a:ln cap="flat" cmpd="sng" w="2857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it">
                <a:latin typeface="McLaren"/>
                <a:ea typeface="McLaren"/>
                <a:cs typeface="McLaren"/>
                <a:sym typeface="McLaren"/>
              </a:rPr>
              <a:t>purtroppo si come tutte le cose belle comporta anche dei rischi</a:t>
            </a:r>
            <a:endParaRPr>
              <a:latin typeface="McLaren"/>
              <a:ea typeface="McLaren"/>
              <a:cs typeface="McLaren"/>
              <a:sym typeface="McLaren"/>
            </a:endParaRPr>
          </a:p>
        </p:txBody>
      </p:sp>
      <p:pic>
        <p:nvPicPr>
          <p:cNvPr id="174" name="Google Shape;174;p24"/>
          <p:cNvPicPr preferRelativeResize="0"/>
          <p:nvPr/>
        </p:nvPicPr>
        <p:blipFill>
          <a:blip r:embed="rId3">
            <a:alphaModFix/>
          </a:blip>
          <a:stretch>
            <a:fillRect/>
          </a:stretch>
        </p:blipFill>
        <p:spPr>
          <a:xfrm>
            <a:off x="94075" y="893225"/>
            <a:ext cx="2124450" cy="3850074"/>
          </a:xfrm>
          <a:prstGeom prst="rect">
            <a:avLst/>
          </a:prstGeom>
          <a:noFill/>
          <a:ln>
            <a:noFill/>
          </a:ln>
        </p:spPr>
      </p:pic>
      <p:pic>
        <p:nvPicPr>
          <p:cNvPr id="175" name="Google Shape;175;p24"/>
          <p:cNvPicPr preferRelativeResize="0"/>
          <p:nvPr/>
        </p:nvPicPr>
        <p:blipFill>
          <a:blip r:embed="rId4">
            <a:alphaModFix/>
          </a:blip>
          <a:stretch>
            <a:fillRect/>
          </a:stretch>
        </p:blipFill>
        <p:spPr>
          <a:xfrm>
            <a:off x="6306025" y="1165025"/>
            <a:ext cx="1809574" cy="37477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179" name="Shape 179"/>
        <p:cNvGrpSpPr/>
        <p:nvPr/>
      </p:nvGrpSpPr>
      <p:grpSpPr>
        <a:xfrm>
          <a:off x="0" y="0"/>
          <a:ext cx="0" cy="0"/>
          <a:chOff x="0" y="0"/>
          <a:chExt cx="0" cy="0"/>
        </a:xfrm>
      </p:grpSpPr>
      <p:sp>
        <p:nvSpPr>
          <p:cNvPr id="180" name="Google Shape;180;p25"/>
          <p:cNvSpPr txBox="1"/>
          <p:nvPr>
            <p:ph idx="12" type="sldNum"/>
          </p:nvPr>
        </p:nvSpPr>
        <p:spPr>
          <a:xfrm>
            <a:off x="8497999" y="4688759"/>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it">
                <a:solidFill>
                  <a:schemeClr val="lt2"/>
                </a:solidFill>
              </a:rPr>
              <a:t>‹#›</a:t>
            </a:fld>
            <a:endParaRPr>
              <a:solidFill>
                <a:schemeClr val="lt2"/>
              </a:solidFill>
            </a:endParaRPr>
          </a:p>
        </p:txBody>
      </p:sp>
      <p:sp>
        <p:nvSpPr>
          <p:cNvPr id="181" name="Google Shape;181;p25"/>
          <p:cNvSpPr txBox="1"/>
          <p:nvPr/>
        </p:nvSpPr>
        <p:spPr>
          <a:xfrm>
            <a:off x="0" y="4743300"/>
            <a:ext cx="9144000" cy="400200"/>
          </a:xfrm>
          <a:prstGeom prst="rect">
            <a:avLst/>
          </a:prstGeom>
          <a:solidFill>
            <a:srgbClr val="0B5394"/>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a:solidFill>
                  <a:srgbClr val="FFFFFF"/>
                </a:solidFill>
                <a:latin typeface="Calibri"/>
                <a:ea typeface="Calibri"/>
                <a:cs typeface="Calibri"/>
                <a:sym typeface="Calibri"/>
              </a:rPr>
              <a:t>Educazione Civica - “DA SPETTATORI A PROTAGONISTI” - ITT Marco Polo  Rimini - Errico  Alessio  1 E</a:t>
            </a:r>
            <a:endParaRPr>
              <a:solidFill>
                <a:srgbClr val="FFFFFF"/>
              </a:solidFill>
              <a:latin typeface="Calibri"/>
              <a:ea typeface="Calibri"/>
              <a:cs typeface="Calibri"/>
              <a:sym typeface="Calibri"/>
            </a:endParaRPr>
          </a:p>
        </p:txBody>
      </p:sp>
      <p:sp>
        <p:nvSpPr>
          <p:cNvPr id="182" name="Google Shape;182;p25"/>
          <p:cNvSpPr/>
          <p:nvPr/>
        </p:nvSpPr>
        <p:spPr>
          <a:xfrm flipH="1">
            <a:off x="-190475" y="-185925"/>
            <a:ext cx="5693400" cy="1735200"/>
          </a:xfrm>
          <a:prstGeom prst="wedgeRoundRectCallout">
            <a:avLst>
              <a:gd fmla="val -5429" name="adj1"/>
              <a:gd fmla="val 82048" name="adj2"/>
              <a:gd fmla="val 0" name="adj3"/>
            </a:avLst>
          </a:prstGeom>
          <a:solidFill>
            <a:srgbClr val="FFFFFF"/>
          </a:solidFill>
          <a:ln cap="flat" cmpd="sng" w="2857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it">
                <a:latin typeface="McLaren"/>
                <a:ea typeface="McLaren"/>
                <a:cs typeface="McLaren"/>
                <a:sym typeface="McLaren"/>
              </a:rPr>
              <a:t>ad esempio qualsiasi tipo di condivisione può comportare il fatto che l’informazione non resti privata in più per registrarsi nelle maggior parte dei social network bisogna consentire che acquisiscano la proprietà di tutti i dati in condivisione e quindi avranno accesso ai tuoi dati personali</a:t>
            </a:r>
            <a:endParaRPr>
              <a:latin typeface="McLaren"/>
              <a:ea typeface="McLaren"/>
              <a:cs typeface="McLaren"/>
              <a:sym typeface="McLaren"/>
            </a:endParaRPr>
          </a:p>
        </p:txBody>
      </p:sp>
      <p:pic>
        <p:nvPicPr>
          <p:cNvPr id="183" name="Google Shape;183;p25"/>
          <p:cNvPicPr preferRelativeResize="0"/>
          <p:nvPr/>
        </p:nvPicPr>
        <p:blipFill>
          <a:blip r:embed="rId3">
            <a:alphaModFix/>
          </a:blip>
          <a:stretch>
            <a:fillRect/>
          </a:stretch>
        </p:blipFill>
        <p:spPr>
          <a:xfrm>
            <a:off x="-190975" y="1165025"/>
            <a:ext cx="1975699" cy="3850074"/>
          </a:xfrm>
          <a:prstGeom prst="rect">
            <a:avLst/>
          </a:prstGeom>
          <a:noFill/>
          <a:ln>
            <a:noFill/>
          </a:ln>
        </p:spPr>
      </p:pic>
      <p:pic>
        <p:nvPicPr>
          <p:cNvPr id="184" name="Google Shape;184;p25"/>
          <p:cNvPicPr preferRelativeResize="0"/>
          <p:nvPr/>
        </p:nvPicPr>
        <p:blipFill>
          <a:blip r:embed="rId4">
            <a:alphaModFix/>
          </a:blip>
          <a:stretch>
            <a:fillRect/>
          </a:stretch>
        </p:blipFill>
        <p:spPr>
          <a:xfrm>
            <a:off x="6306025" y="1165025"/>
            <a:ext cx="1809574" cy="37477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10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188" name="Shape 188"/>
        <p:cNvGrpSpPr/>
        <p:nvPr/>
      </p:nvGrpSpPr>
      <p:grpSpPr>
        <a:xfrm>
          <a:off x="0" y="0"/>
          <a:ext cx="0" cy="0"/>
          <a:chOff x="0" y="0"/>
          <a:chExt cx="0" cy="0"/>
        </a:xfrm>
      </p:grpSpPr>
      <p:sp>
        <p:nvSpPr>
          <p:cNvPr id="189" name="Google Shape;189;p26"/>
          <p:cNvSpPr txBox="1"/>
          <p:nvPr>
            <p:ph idx="12" type="sldNum"/>
          </p:nvPr>
        </p:nvSpPr>
        <p:spPr>
          <a:xfrm>
            <a:off x="8497999" y="4688759"/>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it">
                <a:solidFill>
                  <a:schemeClr val="lt2"/>
                </a:solidFill>
              </a:rPr>
              <a:t>‹#›</a:t>
            </a:fld>
            <a:endParaRPr>
              <a:solidFill>
                <a:schemeClr val="lt2"/>
              </a:solidFill>
            </a:endParaRPr>
          </a:p>
        </p:txBody>
      </p:sp>
      <p:sp>
        <p:nvSpPr>
          <p:cNvPr id="190" name="Google Shape;190;p26"/>
          <p:cNvSpPr txBox="1"/>
          <p:nvPr/>
        </p:nvSpPr>
        <p:spPr>
          <a:xfrm>
            <a:off x="0" y="4743300"/>
            <a:ext cx="9144000" cy="400200"/>
          </a:xfrm>
          <a:prstGeom prst="rect">
            <a:avLst/>
          </a:prstGeom>
          <a:solidFill>
            <a:srgbClr val="0B5394"/>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a:solidFill>
                  <a:srgbClr val="FFFFFF"/>
                </a:solidFill>
                <a:latin typeface="Calibri"/>
                <a:ea typeface="Calibri"/>
                <a:cs typeface="Calibri"/>
                <a:sym typeface="Calibri"/>
              </a:rPr>
              <a:t>Educazione Civica - “DA SPETTATORI A PROTAGONISTI” - ITT Marco Polo  Rimini - Errico  Alessio  1 E</a:t>
            </a:r>
            <a:endParaRPr>
              <a:solidFill>
                <a:srgbClr val="FFFFFF"/>
              </a:solidFill>
              <a:latin typeface="Calibri"/>
              <a:ea typeface="Calibri"/>
              <a:cs typeface="Calibri"/>
              <a:sym typeface="Calibri"/>
            </a:endParaRPr>
          </a:p>
        </p:txBody>
      </p:sp>
      <p:sp>
        <p:nvSpPr>
          <p:cNvPr id="191" name="Google Shape;191;p26"/>
          <p:cNvSpPr/>
          <p:nvPr/>
        </p:nvSpPr>
        <p:spPr>
          <a:xfrm>
            <a:off x="255175" y="218199"/>
            <a:ext cx="4118700" cy="746400"/>
          </a:xfrm>
          <a:prstGeom prst="wedgeRoundRectCallout">
            <a:avLst>
              <a:gd fmla="val -5429" name="adj1"/>
              <a:gd fmla="val 82048" name="adj2"/>
              <a:gd fmla="val 0" name="adj3"/>
            </a:avLst>
          </a:prstGeom>
          <a:solidFill>
            <a:srgbClr val="FFFFFF"/>
          </a:solidFill>
          <a:ln cap="flat" cmpd="sng" w="2857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it">
                <a:latin typeface="McLaren"/>
                <a:ea typeface="McLaren"/>
                <a:cs typeface="McLaren"/>
                <a:sym typeface="McLaren"/>
              </a:rPr>
              <a:t>attenzione però un post potrebbe avere molta più visibilità che ti aspetteresti e potrebbe avere conseguenze gravissime </a:t>
            </a:r>
            <a:endParaRPr>
              <a:latin typeface="McLaren"/>
              <a:ea typeface="McLaren"/>
              <a:cs typeface="McLaren"/>
              <a:sym typeface="McLaren"/>
            </a:endParaRPr>
          </a:p>
        </p:txBody>
      </p:sp>
      <p:pic>
        <p:nvPicPr>
          <p:cNvPr id="192" name="Google Shape;192;p26"/>
          <p:cNvPicPr preferRelativeResize="0"/>
          <p:nvPr/>
        </p:nvPicPr>
        <p:blipFill>
          <a:blip r:embed="rId3">
            <a:alphaModFix/>
          </a:blip>
          <a:stretch>
            <a:fillRect/>
          </a:stretch>
        </p:blipFill>
        <p:spPr>
          <a:xfrm>
            <a:off x="94075" y="893225"/>
            <a:ext cx="2124450" cy="3850074"/>
          </a:xfrm>
          <a:prstGeom prst="rect">
            <a:avLst/>
          </a:prstGeom>
          <a:noFill/>
          <a:ln>
            <a:noFill/>
          </a:ln>
        </p:spPr>
      </p:pic>
      <p:pic>
        <p:nvPicPr>
          <p:cNvPr id="193" name="Google Shape;193;p26"/>
          <p:cNvPicPr preferRelativeResize="0"/>
          <p:nvPr/>
        </p:nvPicPr>
        <p:blipFill>
          <a:blip r:embed="rId4">
            <a:alphaModFix/>
          </a:blip>
          <a:stretch>
            <a:fillRect/>
          </a:stretch>
        </p:blipFill>
        <p:spPr>
          <a:xfrm>
            <a:off x="6306025" y="1165025"/>
            <a:ext cx="1809574" cy="37477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197" name="Shape 197"/>
        <p:cNvGrpSpPr/>
        <p:nvPr/>
      </p:nvGrpSpPr>
      <p:grpSpPr>
        <a:xfrm>
          <a:off x="0" y="0"/>
          <a:ext cx="0" cy="0"/>
          <a:chOff x="0" y="0"/>
          <a:chExt cx="0" cy="0"/>
        </a:xfrm>
      </p:grpSpPr>
      <p:sp>
        <p:nvSpPr>
          <p:cNvPr id="198" name="Google Shape;198;p27"/>
          <p:cNvSpPr txBox="1"/>
          <p:nvPr>
            <p:ph idx="12" type="sldNum"/>
          </p:nvPr>
        </p:nvSpPr>
        <p:spPr>
          <a:xfrm>
            <a:off x="8497999" y="4688759"/>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it">
                <a:solidFill>
                  <a:schemeClr val="lt2"/>
                </a:solidFill>
              </a:rPr>
              <a:t>‹#›</a:t>
            </a:fld>
            <a:endParaRPr>
              <a:solidFill>
                <a:schemeClr val="lt2"/>
              </a:solidFill>
            </a:endParaRPr>
          </a:p>
        </p:txBody>
      </p:sp>
      <p:sp>
        <p:nvSpPr>
          <p:cNvPr id="199" name="Google Shape;199;p27"/>
          <p:cNvSpPr txBox="1"/>
          <p:nvPr/>
        </p:nvSpPr>
        <p:spPr>
          <a:xfrm>
            <a:off x="0" y="4743300"/>
            <a:ext cx="9144000" cy="400200"/>
          </a:xfrm>
          <a:prstGeom prst="rect">
            <a:avLst/>
          </a:prstGeom>
          <a:solidFill>
            <a:srgbClr val="0B5394"/>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a:solidFill>
                  <a:srgbClr val="FFFFFF"/>
                </a:solidFill>
                <a:latin typeface="Calibri"/>
                <a:ea typeface="Calibri"/>
                <a:cs typeface="Calibri"/>
                <a:sym typeface="Calibri"/>
              </a:rPr>
              <a:t>Educazione Civica - “DA SPETTATORI A PROTAGONISTI” - ITT Marco Polo  Rimini - Errico  Alessio  1 E</a:t>
            </a:r>
            <a:endParaRPr>
              <a:solidFill>
                <a:srgbClr val="FFFFFF"/>
              </a:solidFill>
              <a:latin typeface="Calibri"/>
              <a:ea typeface="Calibri"/>
              <a:cs typeface="Calibri"/>
              <a:sym typeface="Calibri"/>
            </a:endParaRPr>
          </a:p>
        </p:txBody>
      </p:sp>
      <p:sp>
        <p:nvSpPr>
          <p:cNvPr id="200" name="Google Shape;200;p27"/>
          <p:cNvSpPr/>
          <p:nvPr/>
        </p:nvSpPr>
        <p:spPr>
          <a:xfrm>
            <a:off x="218000" y="168624"/>
            <a:ext cx="4118700" cy="746400"/>
          </a:xfrm>
          <a:prstGeom prst="wedgeRoundRectCallout">
            <a:avLst>
              <a:gd fmla="val -5429" name="adj1"/>
              <a:gd fmla="val 82048" name="adj2"/>
              <a:gd fmla="val 0" name="adj3"/>
            </a:avLst>
          </a:prstGeom>
          <a:solidFill>
            <a:srgbClr val="FFFFFF"/>
          </a:solidFill>
          <a:ln cap="flat" cmpd="sng" w="2857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it">
                <a:latin typeface="McLaren"/>
                <a:ea typeface="McLaren"/>
                <a:cs typeface="McLaren"/>
                <a:sym typeface="McLaren"/>
              </a:rPr>
              <a:t> mamma papà adesso guarderemo  un video molto interessante sulle fake news</a:t>
            </a:r>
            <a:endParaRPr>
              <a:latin typeface="McLaren"/>
              <a:ea typeface="McLaren"/>
              <a:cs typeface="McLaren"/>
              <a:sym typeface="McLaren"/>
            </a:endParaRPr>
          </a:p>
        </p:txBody>
      </p:sp>
      <p:pic>
        <p:nvPicPr>
          <p:cNvPr id="201" name="Google Shape;201;p27"/>
          <p:cNvPicPr preferRelativeResize="0"/>
          <p:nvPr/>
        </p:nvPicPr>
        <p:blipFill>
          <a:blip r:embed="rId3">
            <a:alphaModFix/>
          </a:blip>
          <a:stretch>
            <a:fillRect/>
          </a:stretch>
        </p:blipFill>
        <p:spPr>
          <a:xfrm>
            <a:off x="403925" y="989400"/>
            <a:ext cx="1809574" cy="3850074"/>
          </a:xfrm>
          <a:prstGeom prst="rect">
            <a:avLst/>
          </a:prstGeom>
          <a:noFill/>
          <a:ln>
            <a:noFill/>
          </a:ln>
        </p:spPr>
      </p:pic>
      <p:pic>
        <p:nvPicPr>
          <p:cNvPr id="202" name="Google Shape;202;p27"/>
          <p:cNvPicPr preferRelativeResize="0"/>
          <p:nvPr/>
        </p:nvPicPr>
        <p:blipFill>
          <a:blip r:embed="rId4">
            <a:alphaModFix/>
          </a:blip>
          <a:stretch>
            <a:fillRect/>
          </a:stretch>
        </p:blipFill>
        <p:spPr>
          <a:xfrm>
            <a:off x="7237125" y="915025"/>
            <a:ext cx="1809574" cy="3747776"/>
          </a:xfrm>
          <a:prstGeom prst="rect">
            <a:avLst/>
          </a:prstGeom>
          <a:noFill/>
          <a:ln>
            <a:noFill/>
          </a:ln>
        </p:spPr>
      </p:pic>
      <p:pic>
        <p:nvPicPr>
          <p:cNvPr id="203" name="Google Shape;203;p27"/>
          <p:cNvPicPr preferRelativeResize="0"/>
          <p:nvPr/>
        </p:nvPicPr>
        <p:blipFill>
          <a:blip r:embed="rId5">
            <a:alphaModFix/>
          </a:blip>
          <a:stretch>
            <a:fillRect/>
          </a:stretch>
        </p:blipFill>
        <p:spPr>
          <a:xfrm>
            <a:off x="5775350" y="1152062"/>
            <a:ext cx="1762374" cy="35247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28"/>
          <p:cNvPicPr preferRelativeResize="0"/>
          <p:nvPr/>
        </p:nvPicPr>
        <p:blipFill>
          <a:blip r:embed="rId3">
            <a:alphaModFix/>
          </a:blip>
          <a:stretch>
            <a:fillRect/>
          </a:stretch>
        </p:blipFill>
        <p:spPr>
          <a:xfrm>
            <a:off x="0" y="0"/>
            <a:ext cx="9143995" cy="5143498"/>
          </a:xfrm>
          <a:prstGeom prst="rect">
            <a:avLst/>
          </a:prstGeom>
          <a:noFill/>
          <a:ln>
            <a:noFill/>
          </a:ln>
        </p:spPr>
      </p:pic>
      <p:pic>
        <p:nvPicPr>
          <p:cNvPr descr="La pubblicazione e diffusione di notizie false è diventata in questi anni un fenomeno dilagante, capace di danneggiare gravemente privati e aziende, influenzare l'opinione pubblica su temi importanti come la salute e la sicurezza, condizionare la politica, distruggere la reputazione di figure pubbliche e non solo.&#10;Si tratta dunque di un tema di cruciale attualità, che riguarda tutti i cittadini e che tocca un principio cardine delle nostre società democratiche: il diritto a una corretta informazione.&#10;In Ministero dell'Istruzione ha realizzato in collaborazione con le scuole e la Camera dei deputati, un decalogo.&#10;&#10;Fonte testo: https://www.generazioniconnesse.it" id="209" name="Google Shape;209;p28" title="Il decalogo delle fake news">
            <a:hlinkClick r:id="rId4"/>
          </p:cNvPr>
          <p:cNvPicPr preferRelativeResize="0"/>
          <p:nvPr/>
        </p:nvPicPr>
        <p:blipFill>
          <a:blip r:embed="rId5">
            <a:alphaModFix/>
          </a:blip>
          <a:stretch>
            <a:fillRect/>
          </a:stretch>
        </p:blipFill>
        <p:spPr>
          <a:xfrm>
            <a:off x="2041525" y="0"/>
            <a:ext cx="5045350" cy="3784025"/>
          </a:xfrm>
          <a:prstGeom prst="rect">
            <a:avLst/>
          </a:prstGeom>
          <a:noFill/>
          <a:ln>
            <a:noFill/>
          </a:ln>
          <a:effectLst>
            <a:outerShdw blurRad="214313" rotWithShape="0" algn="bl" dir="4620000" dist="66675">
              <a:srgbClr val="000000">
                <a:alpha val="66000"/>
              </a:srgbClr>
            </a:outerShdw>
          </a:effectLst>
        </p:spPr>
      </p:pic>
      <p:sp>
        <p:nvSpPr>
          <p:cNvPr id="210" name="Google Shape;210;p28"/>
          <p:cNvSpPr txBox="1"/>
          <p:nvPr>
            <p:ph idx="12" type="sldNum"/>
          </p:nvPr>
        </p:nvSpPr>
        <p:spPr>
          <a:xfrm>
            <a:off x="8497999" y="4688759"/>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it">
                <a:latin typeface="Source Sans Pro"/>
                <a:ea typeface="Source Sans Pro"/>
                <a:cs typeface="Source Sans Pro"/>
                <a:sym typeface="Source Sans Pro"/>
              </a:rPr>
              <a:t>‹#›</a:t>
            </a:fld>
            <a:endParaRPr>
              <a:latin typeface="Source Sans Pro"/>
              <a:ea typeface="Source Sans Pro"/>
              <a:cs typeface="Source Sans Pro"/>
              <a:sym typeface="Source Sans Pro"/>
            </a:endParaRPr>
          </a:p>
        </p:txBody>
      </p:sp>
      <p:sp>
        <p:nvSpPr>
          <p:cNvPr id="211" name="Google Shape;211;p28"/>
          <p:cNvSpPr txBox="1"/>
          <p:nvPr/>
        </p:nvSpPr>
        <p:spPr>
          <a:xfrm>
            <a:off x="-9525" y="-12"/>
            <a:ext cx="9144000" cy="400200"/>
          </a:xfrm>
          <a:prstGeom prst="rect">
            <a:avLst/>
          </a:prstGeom>
          <a:solidFill>
            <a:srgbClr val="0B5394"/>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a:solidFill>
                  <a:srgbClr val="FFFFFF"/>
                </a:solidFill>
                <a:latin typeface="Calibri"/>
                <a:ea typeface="Calibri"/>
                <a:cs typeface="Calibri"/>
                <a:sym typeface="Calibri"/>
              </a:rPr>
              <a:t>Educazione Civica - “DA SPETTATORI A PROTAGONISTI” - ITT Marco Polo  Rimini - Errico Alessio  1 E</a:t>
            </a:r>
            <a:endParaRPr>
              <a:solidFill>
                <a:srgbClr val="FFFFFF"/>
              </a:solidFill>
              <a:latin typeface="Calibri"/>
              <a:ea typeface="Calibri"/>
              <a:cs typeface="Calibri"/>
              <a:sym typeface="Calibri"/>
            </a:endParaRPr>
          </a:p>
        </p:txBody>
      </p:sp>
      <p:pic>
        <p:nvPicPr>
          <p:cNvPr id="212" name="Google Shape;212;p28"/>
          <p:cNvPicPr preferRelativeResize="0"/>
          <p:nvPr/>
        </p:nvPicPr>
        <p:blipFill>
          <a:blip r:embed="rId6">
            <a:alphaModFix/>
          </a:blip>
          <a:stretch>
            <a:fillRect/>
          </a:stretch>
        </p:blipFill>
        <p:spPr>
          <a:xfrm>
            <a:off x="7669400" y="1165037"/>
            <a:ext cx="1809574" cy="3747776"/>
          </a:xfrm>
          <a:prstGeom prst="rect">
            <a:avLst/>
          </a:prstGeom>
          <a:noFill/>
          <a:ln>
            <a:noFill/>
          </a:ln>
        </p:spPr>
      </p:pic>
      <p:pic>
        <p:nvPicPr>
          <p:cNvPr id="213" name="Google Shape;213;p28"/>
          <p:cNvPicPr preferRelativeResize="0"/>
          <p:nvPr/>
        </p:nvPicPr>
        <p:blipFill>
          <a:blip r:embed="rId7">
            <a:alphaModFix/>
          </a:blip>
          <a:stretch>
            <a:fillRect/>
          </a:stretch>
        </p:blipFill>
        <p:spPr>
          <a:xfrm>
            <a:off x="-235475" y="1474875"/>
            <a:ext cx="1449501" cy="35247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217" name="Shape 217"/>
        <p:cNvGrpSpPr/>
        <p:nvPr/>
      </p:nvGrpSpPr>
      <p:grpSpPr>
        <a:xfrm>
          <a:off x="0" y="0"/>
          <a:ext cx="0" cy="0"/>
          <a:chOff x="0" y="0"/>
          <a:chExt cx="0" cy="0"/>
        </a:xfrm>
      </p:grpSpPr>
      <p:sp>
        <p:nvSpPr>
          <p:cNvPr id="218" name="Google Shape;218;p29"/>
          <p:cNvSpPr txBox="1"/>
          <p:nvPr>
            <p:ph idx="12" type="sldNum"/>
          </p:nvPr>
        </p:nvSpPr>
        <p:spPr>
          <a:xfrm>
            <a:off x="8497999" y="4688759"/>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it">
                <a:solidFill>
                  <a:schemeClr val="lt2"/>
                </a:solidFill>
                <a:latin typeface="Source Sans Pro"/>
                <a:ea typeface="Source Sans Pro"/>
                <a:cs typeface="Source Sans Pro"/>
                <a:sym typeface="Source Sans Pro"/>
              </a:rPr>
              <a:t>‹#›</a:t>
            </a:fld>
            <a:endParaRPr>
              <a:solidFill>
                <a:schemeClr val="lt2"/>
              </a:solidFill>
              <a:latin typeface="Source Sans Pro"/>
              <a:ea typeface="Source Sans Pro"/>
              <a:cs typeface="Source Sans Pro"/>
              <a:sym typeface="Source Sans Pro"/>
            </a:endParaRPr>
          </a:p>
        </p:txBody>
      </p:sp>
      <p:sp>
        <p:nvSpPr>
          <p:cNvPr id="219" name="Google Shape;219;p29"/>
          <p:cNvSpPr/>
          <p:nvPr/>
        </p:nvSpPr>
        <p:spPr>
          <a:xfrm>
            <a:off x="1769625" y="320439"/>
            <a:ext cx="3481200" cy="764100"/>
          </a:xfrm>
          <a:prstGeom prst="wedgeRectCallout">
            <a:avLst>
              <a:gd fmla="val -38724" name="adj1"/>
              <a:gd fmla="val 97094" name="adj2"/>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it" sz="1900"/>
              <a:t>Grazie mille per l’attenzione</a:t>
            </a:r>
            <a:endParaRPr sz="1900"/>
          </a:p>
        </p:txBody>
      </p:sp>
      <p:sp>
        <p:nvSpPr>
          <p:cNvPr id="220" name="Google Shape;220;p29"/>
          <p:cNvSpPr txBox="1"/>
          <p:nvPr/>
        </p:nvSpPr>
        <p:spPr>
          <a:xfrm>
            <a:off x="-2200" y="4787500"/>
            <a:ext cx="9144000" cy="400200"/>
          </a:xfrm>
          <a:prstGeom prst="rect">
            <a:avLst/>
          </a:prstGeom>
          <a:solidFill>
            <a:srgbClr val="0B5394"/>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a:solidFill>
                  <a:srgbClr val="FFFFFF"/>
                </a:solidFill>
                <a:latin typeface="Calibri"/>
                <a:ea typeface="Calibri"/>
                <a:cs typeface="Calibri"/>
                <a:sym typeface="Calibri"/>
              </a:rPr>
              <a:t>Educazione Civica - “DA SPETTATORI A PROTAGONISTI” - ITT Marco Polo  Rimini - Errico Alessio 1 E</a:t>
            </a:r>
            <a:endParaRPr>
              <a:solidFill>
                <a:srgbClr val="FFFFFF"/>
              </a:solidFill>
              <a:latin typeface="Calibri"/>
              <a:ea typeface="Calibri"/>
              <a:cs typeface="Calibri"/>
              <a:sym typeface="Calibri"/>
            </a:endParaRPr>
          </a:p>
        </p:txBody>
      </p:sp>
      <p:sp>
        <p:nvSpPr>
          <p:cNvPr id="221" name="Google Shape;221;p29"/>
          <p:cNvSpPr txBox="1"/>
          <p:nvPr/>
        </p:nvSpPr>
        <p:spPr>
          <a:xfrm>
            <a:off x="3319500" y="2190750"/>
            <a:ext cx="25050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sz="6000">
                <a:latin typeface="Calibri"/>
                <a:ea typeface="Calibri"/>
                <a:cs typeface="Calibri"/>
                <a:sym typeface="Calibri"/>
              </a:rPr>
              <a:t>FINE</a:t>
            </a:r>
            <a:endParaRPr sz="6000">
              <a:latin typeface="Calibri"/>
              <a:ea typeface="Calibri"/>
              <a:cs typeface="Calibri"/>
              <a:sym typeface="Calibri"/>
            </a:endParaRPr>
          </a:p>
        </p:txBody>
      </p:sp>
      <p:pic>
        <p:nvPicPr>
          <p:cNvPr id="222" name="Google Shape;222;p29"/>
          <p:cNvPicPr preferRelativeResize="0"/>
          <p:nvPr/>
        </p:nvPicPr>
        <p:blipFill>
          <a:blip r:embed="rId3">
            <a:alphaModFix/>
          </a:blip>
          <a:stretch>
            <a:fillRect/>
          </a:stretch>
        </p:blipFill>
        <p:spPr>
          <a:xfrm>
            <a:off x="403925" y="989400"/>
            <a:ext cx="1809574" cy="38500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221"/>
                                        </p:tgtEl>
                                        <p:attrNameLst>
                                          <p:attrName>style.visibility</p:attrName>
                                        </p:attrNameLst>
                                      </p:cBhvr>
                                      <p:to>
                                        <p:strVal val="visible"/>
                                      </p:to>
                                    </p:set>
                                    <p:anim calcmode="lin" valueType="num">
                                      <p:cBhvr additive="base">
                                        <p:cTn dur="1800"/>
                                        <p:tgtEl>
                                          <p:spTgt spid="221"/>
                                        </p:tgtEl>
                                        <p:attrNameLst>
                                          <p:attrName>ppt_x</p:attrName>
                                        </p:attrNameLst>
                                      </p:cBhvr>
                                      <p:tavLst>
                                        <p:tav fmla="" tm="0">
                                          <p:val>
                                            <p:strVal val="#ppt_x-1"/>
                                          </p:val>
                                        </p:tav>
                                        <p:tav fmla="" tm="100000">
                                          <p:val>
                                            <p:strVal val="#ppt_x"/>
                                          </p:val>
                                        </p:tav>
                                      </p:tavLst>
                                    </p:anim>
                                  </p:childTnLst>
                                </p:cTn>
                              </p:par>
                              <p:par>
                                <p:cTn fill="hold" nodeType="withEffect" presetClass="exit" presetID="1" presetSubtype="0">
                                  <p:stCondLst>
                                    <p:cond delay="0"/>
                                  </p:stCondLst>
                                  <p:childTnLst>
                                    <p:set>
                                      <p:cBhvr>
                                        <p:cTn dur="1" fill="hold">
                                          <p:stCondLst>
                                            <p:cond delay="3200"/>
                                          </p:stCondLst>
                                        </p:cTn>
                                        <p:tgtEl>
                                          <p:spTgt spid="21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69" name="Shape 69"/>
        <p:cNvGrpSpPr/>
        <p:nvPr/>
      </p:nvGrpSpPr>
      <p:grpSpPr>
        <a:xfrm>
          <a:off x="0" y="0"/>
          <a:ext cx="0" cy="0"/>
          <a:chOff x="0" y="0"/>
          <a:chExt cx="0" cy="0"/>
        </a:xfrm>
      </p:grpSpPr>
      <p:pic>
        <p:nvPicPr>
          <p:cNvPr id="70" name="Google Shape;70;p14"/>
          <p:cNvPicPr preferRelativeResize="0"/>
          <p:nvPr/>
        </p:nvPicPr>
        <p:blipFill>
          <a:blip r:embed="rId3">
            <a:alphaModFix/>
          </a:blip>
          <a:stretch>
            <a:fillRect/>
          </a:stretch>
        </p:blipFill>
        <p:spPr>
          <a:xfrm>
            <a:off x="7099650" y="624275"/>
            <a:ext cx="2571750" cy="4329226"/>
          </a:xfrm>
          <a:prstGeom prst="rect">
            <a:avLst/>
          </a:prstGeom>
          <a:noFill/>
          <a:ln>
            <a:noFill/>
          </a:ln>
        </p:spPr>
      </p:pic>
      <p:pic>
        <p:nvPicPr>
          <p:cNvPr id="71" name="Google Shape;71;p14"/>
          <p:cNvPicPr preferRelativeResize="0"/>
          <p:nvPr/>
        </p:nvPicPr>
        <p:blipFill>
          <a:blip r:embed="rId4">
            <a:alphaModFix/>
          </a:blip>
          <a:stretch>
            <a:fillRect/>
          </a:stretch>
        </p:blipFill>
        <p:spPr>
          <a:xfrm>
            <a:off x="5459075" y="502125"/>
            <a:ext cx="2571750" cy="4451376"/>
          </a:xfrm>
          <a:prstGeom prst="rect">
            <a:avLst/>
          </a:prstGeom>
          <a:noFill/>
          <a:ln>
            <a:noFill/>
          </a:ln>
        </p:spPr>
      </p:pic>
      <p:sp>
        <p:nvSpPr>
          <p:cNvPr id="72" name="Google Shape;72;p14"/>
          <p:cNvSpPr txBox="1"/>
          <p:nvPr>
            <p:ph idx="4294967295" type="ctrTitle"/>
          </p:nvPr>
        </p:nvSpPr>
        <p:spPr>
          <a:xfrm>
            <a:off x="485875" y="264475"/>
            <a:ext cx="8183700" cy="147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t/>
            </a:r>
            <a:endParaRPr sz="4380">
              <a:solidFill>
                <a:srgbClr val="0B5394"/>
              </a:solidFill>
            </a:endParaRPr>
          </a:p>
          <a:p>
            <a:pPr indent="0" lvl="0" marL="0" rtl="0" algn="l">
              <a:spcBef>
                <a:spcPts val="0"/>
              </a:spcBef>
              <a:spcAft>
                <a:spcPts val="0"/>
              </a:spcAft>
              <a:buSzPts val="990"/>
              <a:buNone/>
            </a:pPr>
            <a:r>
              <a:rPr lang="it" sz="4380">
                <a:solidFill>
                  <a:srgbClr val="0B5394"/>
                </a:solidFill>
              </a:rPr>
              <a:t>                                </a:t>
            </a:r>
            <a:endParaRPr sz="4380"/>
          </a:p>
        </p:txBody>
      </p:sp>
      <p:sp>
        <p:nvSpPr>
          <p:cNvPr id="73" name="Google Shape;73;p14"/>
          <p:cNvSpPr txBox="1"/>
          <p:nvPr/>
        </p:nvSpPr>
        <p:spPr>
          <a:xfrm>
            <a:off x="-2200" y="4787500"/>
            <a:ext cx="9144000" cy="400200"/>
          </a:xfrm>
          <a:prstGeom prst="rect">
            <a:avLst/>
          </a:prstGeom>
          <a:solidFill>
            <a:srgbClr val="0B5394"/>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a:solidFill>
                  <a:srgbClr val="FFFFFF"/>
                </a:solidFill>
                <a:latin typeface="Calibri"/>
                <a:ea typeface="Calibri"/>
                <a:cs typeface="Calibri"/>
                <a:sym typeface="Calibri"/>
              </a:rPr>
              <a:t>Educazione Civica - “DA SPETTATORI A PROTAGONISTI” - ITT Marco Polo  Rimini - Errico  Alessio  1 E</a:t>
            </a:r>
            <a:endParaRPr>
              <a:solidFill>
                <a:srgbClr val="FFFFFF"/>
              </a:solidFill>
              <a:latin typeface="Calibri"/>
              <a:ea typeface="Calibri"/>
              <a:cs typeface="Calibri"/>
              <a:sym typeface="Calibri"/>
            </a:endParaRPr>
          </a:p>
        </p:txBody>
      </p:sp>
      <p:sp>
        <p:nvSpPr>
          <p:cNvPr id="74" name="Google Shape;74;p14"/>
          <p:cNvSpPr/>
          <p:nvPr/>
        </p:nvSpPr>
        <p:spPr>
          <a:xfrm>
            <a:off x="2397950" y="253925"/>
            <a:ext cx="4122300" cy="717900"/>
          </a:xfrm>
          <a:prstGeom prst="wedgeRoundRectCallout">
            <a:avLst>
              <a:gd fmla="val -48433" name="adj1"/>
              <a:gd fmla="val 97416" name="adj2"/>
              <a:gd fmla="val 0" name="adj3"/>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it" sz="2400"/>
              <a:t>“mamma, papà…</a:t>
            </a:r>
            <a:endParaRPr sz="2400"/>
          </a:p>
          <a:p>
            <a:pPr indent="0" lvl="0" marL="0" rtl="0" algn="ctr">
              <a:spcBef>
                <a:spcPts val="0"/>
              </a:spcBef>
              <a:spcAft>
                <a:spcPts val="0"/>
              </a:spcAft>
              <a:buNone/>
            </a:pPr>
            <a:r>
              <a:rPr lang="it" sz="2400"/>
              <a:t>Vi spiego le fake news…”</a:t>
            </a:r>
            <a:endParaRPr sz="2400"/>
          </a:p>
        </p:txBody>
      </p:sp>
      <p:pic>
        <p:nvPicPr>
          <p:cNvPr id="75" name="Google Shape;75;p14"/>
          <p:cNvPicPr preferRelativeResize="0"/>
          <p:nvPr/>
        </p:nvPicPr>
        <p:blipFill>
          <a:blip r:embed="rId5">
            <a:alphaModFix/>
          </a:blip>
          <a:stretch>
            <a:fillRect/>
          </a:stretch>
        </p:blipFill>
        <p:spPr>
          <a:xfrm>
            <a:off x="0" y="225875"/>
            <a:ext cx="2571750" cy="49167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
                                        </p:tgtEl>
                                        <p:attrNameLst>
                                          <p:attrName>style.visibility</p:attrName>
                                        </p:attrNameLst>
                                      </p:cBhvr>
                                      <p:to>
                                        <p:strVal val="visible"/>
                                      </p:to>
                                    </p:set>
                                    <p:animEffect filter="fade" transition="in">
                                      <p:cBhvr>
                                        <p:cTn dur="1000"/>
                                        <p:tgtEl>
                                          <p:spTgt spid="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79" name="Shape 79"/>
        <p:cNvGrpSpPr/>
        <p:nvPr/>
      </p:nvGrpSpPr>
      <p:grpSpPr>
        <a:xfrm>
          <a:off x="0" y="0"/>
          <a:ext cx="0" cy="0"/>
          <a:chOff x="0" y="0"/>
          <a:chExt cx="0" cy="0"/>
        </a:xfrm>
      </p:grpSpPr>
      <p:sp>
        <p:nvSpPr>
          <p:cNvPr id="80" name="Google Shape;80;p15"/>
          <p:cNvSpPr txBox="1"/>
          <p:nvPr/>
        </p:nvSpPr>
        <p:spPr>
          <a:xfrm>
            <a:off x="-2200" y="4787500"/>
            <a:ext cx="9144000" cy="400200"/>
          </a:xfrm>
          <a:prstGeom prst="rect">
            <a:avLst/>
          </a:prstGeom>
          <a:solidFill>
            <a:srgbClr val="0B5394"/>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a:solidFill>
                  <a:srgbClr val="FFFFFF"/>
                </a:solidFill>
                <a:latin typeface="Calibri"/>
                <a:ea typeface="Calibri"/>
                <a:cs typeface="Calibri"/>
                <a:sym typeface="Calibri"/>
              </a:rPr>
              <a:t>Educazione Civica - “DA SPETTATORI A PROTAGONISTI” - ITT Marco Polo  Rimini - Errico  Alessio  1 E </a:t>
            </a:r>
            <a:endParaRPr>
              <a:solidFill>
                <a:srgbClr val="FFFFFF"/>
              </a:solidFill>
              <a:latin typeface="Calibri"/>
              <a:ea typeface="Calibri"/>
              <a:cs typeface="Calibri"/>
              <a:sym typeface="Calibri"/>
            </a:endParaRPr>
          </a:p>
        </p:txBody>
      </p:sp>
      <p:sp>
        <p:nvSpPr>
          <p:cNvPr id="81" name="Google Shape;81;p15"/>
          <p:cNvSpPr/>
          <p:nvPr/>
        </p:nvSpPr>
        <p:spPr>
          <a:xfrm>
            <a:off x="3819750" y="294452"/>
            <a:ext cx="3717600" cy="558300"/>
          </a:xfrm>
          <a:prstGeom prst="wedgeRoundRectCallout">
            <a:avLst>
              <a:gd fmla="val 41746" name="adj1"/>
              <a:gd fmla="val 114656" name="adj2"/>
              <a:gd fmla="val 0" name="adj3"/>
            </a:avLst>
          </a:prstGeom>
          <a:solidFill>
            <a:srgbClr val="FFFFFF"/>
          </a:solidFill>
          <a:ln cap="flat" cmpd="sng" w="2857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it">
                <a:latin typeface="McLaren"/>
                <a:ea typeface="McLaren"/>
                <a:cs typeface="McLaren"/>
                <a:sym typeface="McLaren"/>
              </a:rPr>
              <a:t>Ah bene , tu te ne intendi vero? Ah Ah</a:t>
            </a:r>
            <a:endParaRPr b="1">
              <a:latin typeface="McLaren"/>
              <a:ea typeface="McLaren"/>
              <a:cs typeface="McLaren"/>
              <a:sym typeface="McLaren"/>
            </a:endParaRPr>
          </a:p>
        </p:txBody>
      </p:sp>
      <p:pic>
        <p:nvPicPr>
          <p:cNvPr id="82" name="Google Shape;82;p15"/>
          <p:cNvPicPr preferRelativeResize="0"/>
          <p:nvPr/>
        </p:nvPicPr>
        <p:blipFill>
          <a:blip r:embed="rId3">
            <a:alphaModFix/>
          </a:blip>
          <a:stretch>
            <a:fillRect/>
          </a:stretch>
        </p:blipFill>
        <p:spPr>
          <a:xfrm>
            <a:off x="-269525" y="678550"/>
            <a:ext cx="2142350" cy="3926374"/>
          </a:xfrm>
          <a:prstGeom prst="rect">
            <a:avLst/>
          </a:prstGeom>
          <a:noFill/>
          <a:ln>
            <a:noFill/>
          </a:ln>
        </p:spPr>
      </p:pic>
      <p:pic>
        <p:nvPicPr>
          <p:cNvPr id="83" name="Google Shape;83;p15"/>
          <p:cNvPicPr preferRelativeResize="0"/>
          <p:nvPr/>
        </p:nvPicPr>
        <p:blipFill>
          <a:blip r:embed="rId4">
            <a:alphaModFix/>
          </a:blip>
          <a:stretch>
            <a:fillRect/>
          </a:stretch>
        </p:blipFill>
        <p:spPr>
          <a:xfrm>
            <a:off x="6566450" y="971825"/>
            <a:ext cx="1820574" cy="3520275"/>
          </a:xfrm>
          <a:prstGeom prst="rect">
            <a:avLst/>
          </a:prstGeom>
          <a:noFill/>
          <a:ln>
            <a:noFill/>
          </a:ln>
        </p:spPr>
      </p:pic>
      <p:pic>
        <p:nvPicPr>
          <p:cNvPr id="84" name="Google Shape;84;p15"/>
          <p:cNvPicPr preferRelativeResize="0"/>
          <p:nvPr/>
        </p:nvPicPr>
        <p:blipFill>
          <a:blip r:embed="rId5">
            <a:alphaModFix/>
          </a:blip>
          <a:stretch>
            <a:fillRect/>
          </a:stretch>
        </p:blipFill>
        <p:spPr>
          <a:xfrm>
            <a:off x="7694900" y="678550"/>
            <a:ext cx="1886400" cy="3813549"/>
          </a:xfrm>
          <a:prstGeom prst="rect">
            <a:avLst/>
          </a:prstGeom>
          <a:noFill/>
          <a:ln>
            <a:noFill/>
          </a:ln>
        </p:spPr>
      </p:pic>
      <p:sp>
        <p:nvSpPr>
          <p:cNvPr id="85" name="Google Shape;85;p15"/>
          <p:cNvSpPr/>
          <p:nvPr/>
        </p:nvSpPr>
        <p:spPr>
          <a:xfrm flipH="1">
            <a:off x="887200" y="120250"/>
            <a:ext cx="2775000" cy="558300"/>
          </a:xfrm>
          <a:prstGeom prst="wedgeRoundRectCallout">
            <a:avLst>
              <a:gd fmla="val 41746" name="adj1"/>
              <a:gd fmla="val 114656" name="adj2"/>
              <a:gd fmla="val 0" name="adj3"/>
            </a:avLst>
          </a:prstGeom>
          <a:solidFill>
            <a:srgbClr val="FFFFFF"/>
          </a:solidFill>
          <a:ln cap="flat" cmpd="sng" w="2857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it">
                <a:latin typeface="McLaren"/>
                <a:ea typeface="McLaren"/>
                <a:cs typeface="McLaren"/>
                <a:sym typeface="McLaren"/>
              </a:rPr>
              <a:t>eh già</a:t>
            </a:r>
            <a:endParaRPr b="1">
              <a:latin typeface="McLaren"/>
              <a:ea typeface="McLaren"/>
              <a:cs typeface="McLaren"/>
              <a:sym typeface="McLaren"/>
            </a:endParaRPr>
          </a:p>
        </p:txBody>
      </p:sp>
    </p:spTree>
  </p:cSld>
  <p:clrMapOvr>
    <a:masterClrMapping/>
  </p:clrMapOvr>
  <mc:AlternateContent>
    <mc:Choice Requires="p14">
      <p:transition spd="slow" p14:dur="15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89" name="Shape 89"/>
        <p:cNvGrpSpPr/>
        <p:nvPr/>
      </p:nvGrpSpPr>
      <p:grpSpPr>
        <a:xfrm>
          <a:off x="0" y="0"/>
          <a:ext cx="0" cy="0"/>
          <a:chOff x="0" y="0"/>
          <a:chExt cx="0" cy="0"/>
        </a:xfrm>
      </p:grpSpPr>
      <p:sp>
        <p:nvSpPr>
          <p:cNvPr id="90" name="Google Shape;90;p16"/>
          <p:cNvSpPr txBox="1"/>
          <p:nvPr>
            <p:ph idx="12" type="sldNum"/>
          </p:nvPr>
        </p:nvSpPr>
        <p:spPr>
          <a:xfrm>
            <a:off x="8497999" y="4688759"/>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it">
                <a:solidFill>
                  <a:schemeClr val="lt2"/>
                </a:solidFill>
              </a:rPr>
              <a:t>‹#›</a:t>
            </a:fld>
            <a:endParaRPr>
              <a:solidFill>
                <a:schemeClr val="lt2"/>
              </a:solidFill>
            </a:endParaRPr>
          </a:p>
        </p:txBody>
      </p:sp>
      <p:sp>
        <p:nvSpPr>
          <p:cNvPr id="91" name="Google Shape;91;p16"/>
          <p:cNvSpPr/>
          <p:nvPr/>
        </p:nvSpPr>
        <p:spPr>
          <a:xfrm flipH="1">
            <a:off x="218000" y="168625"/>
            <a:ext cx="4118700" cy="944100"/>
          </a:xfrm>
          <a:prstGeom prst="wedgeRoundRectCallout">
            <a:avLst>
              <a:gd fmla="val -5429" name="adj1"/>
              <a:gd fmla="val 82048" name="adj2"/>
              <a:gd fmla="val 0" name="adj3"/>
            </a:avLst>
          </a:prstGeom>
          <a:solidFill>
            <a:srgbClr val="FFFFFF"/>
          </a:solidFill>
          <a:ln cap="flat" cmpd="sng" w="2857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it">
                <a:latin typeface="McLaren"/>
                <a:ea typeface="McLaren"/>
                <a:cs typeface="McLaren"/>
                <a:sym typeface="McLaren"/>
              </a:rPr>
              <a:t>dunque le fake news sono le notizie false che vengono pubblicate sulla rete con l’intento di disinformare o di creare scandalo</a:t>
            </a:r>
            <a:endParaRPr>
              <a:latin typeface="McLaren"/>
              <a:ea typeface="McLaren"/>
              <a:cs typeface="McLaren"/>
              <a:sym typeface="McLaren"/>
            </a:endParaRPr>
          </a:p>
        </p:txBody>
      </p:sp>
      <p:sp>
        <p:nvSpPr>
          <p:cNvPr id="92" name="Google Shape;92;p16"/>
          <p:cNvSpPr/>
          <p:nvPr/>
        </p:nvSpPr>
        <p:spPr>
          <a:xfrm>
            <a:off x="5055675" y="294502"/>
            <a:ext cx="3717600" cy="597900"/>
          </a:xfrm>
          <a:prstGeom prst="wedgeRoundRectCallout">
            <a:avLst>
              <a:gd fmla="val -8550" name="adj1"/>
              <a:gd fmla="val 109914" name="adj2"/>
              <a:gd fmla="val 0" name="adj3"/>
            </a:avLst>
          </a:prstGeom>
          <a:solidFill>
            <a:srgbClr val="FFFFFF"/>
          </a:solidFill>
          <a:ln cap="flat" cmpd="sng" w="2857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it">
                <a:latin typeface="McLaren"/>
                <a:ea typeface="McLaren"/>
                <a:cs typeface="McLaren"/>
                <a:sym typeface="McLaren"/>
              </a:rPr>
              <a:t>e cosa sono le fake news ?</a:t>
            </a:r>
            <a:endParaRPr b="1">
              <a:latin typeface="McLaren"/>
              <a:ea typeface="McLaren"/>
              <a:cs typeface="McLaren"/>
              <a:sym typeface="McLaren"/>
            </a:endParaRPr>
          </a:p>
        </p:txBody>
      </p:sp>
      <p:sp>
        <p:nvSpPr>
          <p:cNvPr id="93" name="Google Shape;93;p16"/>
          <p:cNvSpPr txBox="1"/>
          <p:nvPr/>
        </p:nvSpPr>
        <p:spPr>
          <a:xfrm>
            <a:off x="0" y="4761613"/>
            <a:ext cx="9144000" cy="400200"/>
          </a:xfrm>
          <a:prstGeom prst="rect">
            <a:avLst/>
          </a:prstGeom>
          <a:solidFill>
            <a:srgbClr val="0B5394"/>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a:solidFill>
                  <a:srgbClr val="FFFFFF"/>
                </a:solidFill>
                <a:latin typeface="Calibri"/>
                <a:ea typeface="Calibri"/>
                <a:cs typeface="Calibri"/>
                <a:sym typeface="Calibri"/>
              </a:rPr>
              <a:t>Educazione Civica - “DA SPETTATORI A PROTAGONISTI” - ITT Marco Polo  Rimini - Errico Alessio  1 E</a:t>
            </a:r>
            <a:endParaRPr>
              <a:solidFill>
                <a:srgbClr val="FFFFFF"/>
              </a:solidFill>
              <a:latin typeface="Calibri"/>
              <a:ea typeface="Calibri"/>
              <a:cs typeface="Calibri"/>
              <a:sym typeface="Calibri"/>
            </a:endParaRPr>
          </a:p>
        </p:txBody>
      </p:sp>
      <p:pic>
        <p:nvPicPr>
          <p:cNvPr id="94" name="Google Shape;94;p16"/>
          <p:cNvPicPr preferRelativeResize="0"/>
          <p:nvPr/>
        </p:nvPicPr>
        <p:blipFill>
          <a:blip r:embed="rId3">
            <a:alphaModFix/>
          </a:blip>
          <a:stretch>
            <a:fillRect/>
          </a:stretch>
        </p:blipFill>
        <p:spPr>
          <a:xfrm>
            <a:off x="152400" y="972048"/>
            <a:ext cx="1858350" cy="3716701"/>
          </a:xfrm>
          <a:prstGeom prst="rect">
            <a:avLst/>
          </a:prstGeom>
          <a:noFill/>
          <a:ln>
            <a:noFill/>
          </a:ln>
        </p:spPr>
      </p:pic>
      <p:pic>
        <p:nvPicPr>
          <p:cNvPr id="95" name="Google Shape;95;p16"/>
          <p:cNvPicPr preferRelativeResize="0"/>
          <p:nvPr/>
        </p:nvPicPr>
        <p:blipFill>
          <a:blip r:embed="rId4">
            <a:alphaModFix/>
          </a:blip>
          <a:stretch>
            <a:fillRect/>
          </a:stretch>
        </p:blipFill>
        <p:spPr>
          <a:xfrm>
            <a:off x="6731325" y="1228825"/>
            <a:ext cx="1766675" cy="3533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gtEl>
                                        <p:attrNameLst>
                                          <p:attrName>style.visibility</p:attrName>
                                        </p:attrNameLst>
                                      </p:cBhvr>
                                      <p:to>
                                        <p:strVal val="visible"/>
                                      </p:to>
                                    </p:set>
                                    <p:animEffect filter="fade" transition="in">
                                      <p:cBhvr>
                                        <p:cTn dur="1000"/>
                                        <p:tgtEl>
                                          <p:spTgt spid="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99" name="Shape 99"/>
        <p:cNvGrpSpPr/>
        <p:nvPr/>
      </p:nvGrpSpPr>
      <p:grpSpPr>
        <a:xfrm>
          <a:off x="0" y="0"/>
          <a:ext cx="0" cy="0"/>
          <a:chOff x="0" y="0"/>
          <a:chExt cx="0" cy="0"/>
        </a:xfrm>
      </p:grpSpPr>
      <p:sp>
        <p:nvSpPr>
          <p:cNvPr id="100" name="Google Shape;100;p17"/>
          <p:cNvSpPr txBox="1"/>
          <p:nvPr>
            <p:ph idx="12" type="sldNum"/>
          </p:nvPr>
        </p:nvSpPr>
        <p:spPr>
          <a:xfrm>
            <a:off x="8497999" y="4688759"/>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it">
                <a:solidFill>
                  <a:schemeClr val="lt2"/>
                </a:solidFill>
              </a:rPr>
              <a:t>‹#›</a:t>
            </a:fld>
            <a:endParaRPr>
              <a:solidFill>
                <a:schemeClr val="lt2"/>
              </a:solidFill>
            </a:endParaRPr>
          </a:p>
        </p:txBody>
      </p:sp>
      <p:sp>
        <p:nvSpPr>
          <p:cNvPr id="101" name="Google Shape;101;p17"/>
          <p:cNvSpPr/>
          <p:nvPr/>
        </p:nvSpPr>
        <p:spPr>
          <a:xfrm>
            <a:off x="218000" y="168629"/>
            <a:ext cx="4118700" cy="571500"/>
          </a:xfrm>
          <a:prstGeom prst="wedgeRoundRectCallout">
            <a:avLst>
              <a:gd fmla="val -5429" name="adj1"/>
              <a:gd fmla="val 82048" name="adj2"/>
              <a:gd fmla="val 0" name="adj3"/>
            </a:avLst>
          </a:prstGeom>
          <a:solidFill>
            <a:srgbClr val="FFFFFF"/>
          </a:solidFill>
          <a:ln cap="flat" cmpd="sng" w="2857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it">
                <a:latin typeface="McLaren"/>
                <a:ea typeface="McLaren"/>
                <a:cs typeface="McLaren"/>
                <a:sym typeface="McLaren"/>
              </a:rPr>
              <a:t>ok allora oggi ti spiegherò come combattere le fake news</a:t>
            </a:r>
            <a:endParaRPr>
              <a:latin typeface="McLaren"/>
              <a:ea typeface="McLaren"/>
              <a:cs typeface="McLaren"/>
              <a:sym typeface="McLaren"/>
            </a:endParaRPr>
          </a:p>
        </p:txBody>
      </p:sp>
      <p:sp>
        <p:nvSpPr>
          <p:cNvPr id="102" name="Google Shape;102;p17"/>
          <p:cNvSpPr/>
          <p:nvPr/>
        </p:nvSpPr>
        <p:spPr>
          <a:xfrm>
            <a:off x="5055675" y="294506"/>
            <a:ext cx="3717600" cy="796800"/>
          </a:xfrm>
          <a:prstGeom prst="wedgeRoundRectCallout">
            <a:avLst>
              <a:gd fmla="val -8550" name="adj1"/>
              <a:gd fmla="val 109914" name="adj2"/>
              <a:gd fmla="val 0" name="adj3"/>
            </a:avLst>
          </a:prstGeom>
          <a:solidFill>
            <a:srgbClr val="FFFFFF"/>
          </a:solidFill>
          <a:ln cap="flat" cmpd="sng" w="2857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it">
                <a:latin typeface="McLaren"/>
                <a:ea typeface="McLaren"/>
                <a:cs typeface="McLaren"/>
                <a:sym typeface="McLaren"/>
              </a:rPr>
              <a:t>e come faccio a combattere queste fake news </a:t>
            </a:r>
            <a:endParaRPr b="1">
              <a:latin typeface="McLaren"/>
              <a:ea typeface="McLaren"/>
              <a:cs typeface="McLaren"/>
              <a:sym typeface="McLaren"/>
            </a:endParaRPr>
          </a:p>
        </p:txBody>
      </p:sp>
      <p:sp>
        <p:nvSpPr>
          <p:cNvPr id="103" name="Google Shape;103;p17"/>
          <p:cNvSpPr txBox="1"/>
          <p:nvPr/>
        </p:nvSpPr>
        <p:spPr>
          <a:xfrm>
            <a:off x="0" y="4761613"/>
            <a:ext cx="9144000" cy="400200"/>
          </a:xfrm>
          <a:prstGeom prst="rect">
            <a:avLst/>
          </a:prstGeom>
          <a:solidFill>
            <a:srgbClr val="0B5394"/>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a:solidFill>
                  <a:srgbClr val="FFFFFF"/>
                </a:solidFill>
                <a:latin typeface="Calibri"/>
                <a:ea typeface="Calibri"/>
                <a:cs typeface="Calibri"/>
                <a:sym typeface="Calibri"/>
              </a:rPr>
              <a:t>Educazione Civica - “DA SPETTATORI A PROTAGONISTI” - ITT Marco Polo  Rimini - Errico  Alessio 1 E</a:t>
            </a:r>
            <a:endParaRPr>
              <a:solidFill>
                <a:srgbClr val="FFFFFF"/>
              </a:solidFill>
              <a:latin typeface="Calibri"/>
              <a:ea typeface="Calibri"/>
              <a:cs typeface="Calibri"/>
              <a:sym typeface="Calibri"/>
            </a:endParaRPr>
          </a:p>
        </p:txBody>
      </p:sp>
      <p:pic>
        <p:nvPicPr>
          <p:cNvPr id="104" name="Google Shape;104;p17"/>
          <p:cNvPicPr preferRelativeResize="0"/>
          <p:nvPr/>
        </p:nvPicPr>
        <p:blipFill>
          <a:blip r:embed="rId3">
            <a:alphaModFix/>
          </a:blip>
          <a:stretch>
            <a:fillRect/>
          </a:stretch>
        </p:blipFill>
        <p:spPr>
          <a:xfrm>
            <a:off x="152400" y="1262125"/>
            <a:ext cx="3158974" cy="2687101"/>
          </a:xfrm>
          <a:prstGeom prst="rect">
            <a:avLst/>
          </a:prstGeom>
          <a:noFill/>
          <a:ln>
            <a:noFill/>
          </a:ln>
        </p:spPr>
      </p:pic>
      <p:pic>
        <p:nvPicPr>
          <p:cNvPr id="105" name="Google Shape;105;p17"/>
          <p:cNvPicPr preferRelativeResize="0"/>
          <p:nvPr/>
        </p:nvPicPr>
        <p:blipFill>
          <a:blip r:embed="rId4">
            <a:alphaModFix/>
          </a:blip>
          <a:stretch>
            <a:fillRect/>
          </a:stretch>
        </p:blipFill>
        <p:spPr>
          <a:xfrm>
            <a:off x="5930625" y="1601400"/>
            <a:ext cx="2931374" cy="24537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109" name="Shape 109"/>
        <p:cNvGrpSpPr/>
        <p:nvPr/>
      </p:nvGrpSpPr>
      <p:grpSpPr>
        <a:xfrm>
          <a:off x="0" y="0"/>
          <a:ext cx="0" cy="0"/>
          <a:chOff x="0" y="0"/>
          <a:chExt cx="0" cy="0"/>
        </a:xfrm>
      </p:grpSpPr>
      <p:sp>
        <p:nvSpPr>
          <p:cNvPr id="110" name="Google Shape;110;p18"/>
          <p:cNvSpPr txBox="1"/>
          <p:nvPr>
            <p:ph idx="12" type="sldNum"/>
          </p:nvPr>
        </p:nvSpPr>
        <p:spPr>
          <a:xfrm>
            <a:off x="8497999" y="4688759"/>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it">
                <a:solidFill>
                  <a:schemeClr val="lt2"/>
                </a:solidFill>
              </a:rPr>
              <a:t>‹#›</a:t>
            </a:fld>
            <a:endParaRPr>
              <a:solidFill>
                <a:schemeClr val="lt2"/>
              </a:solidFill>
            </a:endParaRPr>
          </a:p>
        </p:txBody>
      </p:sp>
      <p:sp>
        <p:nvSpPr>
          <p:cNvPr id="111" name="Google Shape;111;p18"/>
          <p:cNvSpPr/>
          <p:nvPr/>
        </p:nvSpPr>
        <p:spPr>
          <a:xfrm>
            <a:off x="1650350" y="0"/>
            <a:ext cx="4514700" cy="1595100"/>
          </a:xfrm>
          <a:prstGeom prst="wedgeRoundRectCallout">
            <a:avLst>
              <a:gd fmla="val -53100" name="adj1"/>
              <a:gd fmla="val 69366" name="adj2"/>
              <a:gd fmla="val 0" name="adj3"/>
            </a:avLst>
          </a:prstGeom>
          <a:solidFill>
            <a:srgbClr val="FFFFFF"/>
          </a:solidFill>
          <a:ln cap="flat" cmpd="sng" w="2857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McLaren"/>
              <a:ea typeface="McLaren"/>
              <a:cs typeface="McLaren"/>
              <a:sym typeface="McLaren"/>
            </a:endParaRPr>
          </a:p>
          <a:p>
            <a:pPr indent="0" lvl="0" marL="0" rtl="0" algn="l">
              <a:spcBef>
                <a:spcPts val="0"/>
              </a:spcBef>
              <a:spcAft>
                <a:spcPts val="0"/>
              </a:spcAft>
              <a:buNone/>
            </a:pPr>
            <a:r>
              <a:t/>
            </a:r>
            <a:endParaRPr>
              <a:latin typeface="McLaren"/>
              <a:ea typeface="McLaren"/>
              <a:cs typeface="McLaren"/>
              <a:sym typeface="McLaren"/>
            </a:endParaRPr>
          </a:p>
          <a:p>
            <a:pPr indent="0" lvl="0" marL="0" rtl="0" algn="l">
              <a:spcBef>
                <a:spcPts val="0"/>
              </a:spcBef>
              <a:spcAft>
                <a:spcPts val="0"/>
              </a:spcAft>
              <a:buNone/>
            </a:pPr>
            <a:r>
              <a:t/>
            </a:r>
            <a:endParaRPr>
              <a:latin typeface="McLaren"/>
              <a:ea typeface="McLaren"/>
              <a:cs typeface="McLaren"/>
              <a:sym typeface="McLaren"/>
            </a:endParaRPr>
          </a:p>
          <a:p>
            <a:pPr indent="0" lvl="0" marL="0" rtl="0" algn="l">
              <a:spcBef>
                <a:spcPts val="0"/>
              </a:spcBef>
              <a:spcAft>
                <a:spcPts val="0"/>
              </a:spcAft>
              <a:buNone/>
            </a:pPr>
            <a:r>
              <a:t/>
            </a:r>
            <a:endParaRPr>
              <a:latin typeface="McLaren"/>
              <a:ea typeface="McLaren"/>
              <a:cs typeface="McLaren"/>
              <a:sym typeface="McLaren"/>
            </a:endParaRPr>
          </a:p>
          <a:p>
            <a:pPr indent="0" lvl="0" marL="0" rtl="0" algn="l">
              <a:spcBef>
                <a:spcPts val="0"/>
              </a:spcBef>
              <a:spcAft>
                <a:spcPts val="0"/>
              </a:spcAft>
              <a:buNone/>
            </a:pPr>
            <a:r>
              <a:t/>
            </a:r>
            <a:endParaRPr>
              <a:latin typeface="McLaren"/>
              <a:ea typeface="McLaren"/>
              <a:cs typeface="McLaren"/>
              <a:sym typeface="McLaren"/>
            </a:endParaRPr>
          </a:p>
          <a:p>
            <a:pPr indent="0" lvl="0" marL="0" rtl="0" algn="l">
              <a:spcBef>
                <a:spcPts val="0"/>
              </a:spcBef>
              <a:spcAft>
                <a:spcPts val="0"/>
              </a:spcAft>
              <a:buNone/>
            </a:pPr>
            <a:r>
              <a:rPr lang="it">
                <a:latin typeface="McLaren"/>
                <a:ea typeface="McLaren"/>
                <a:cs typeface="McLaren"/>
                <a:sym typeface="McLaren"/>
              </a:rPr>
              <a:t>allora per combattere le fake news devi fare tre semplici passaggi per prima cosa verifica la fonte se è autorevole, secondo passaggio confronta più fonti e non condividerla se non sei sicuro che sia vero e poi l’ultimo passaggio ma non meno importante segnala le notizie fake</a:t>
            </a:r>
            <a:endParaRPr>
              <a:latin typeface="McLaren"/>
              <a:ea typeface="McLaren"/>
              <a:cs typeface="McLaren"/>
              <a:sym typeface="McLaren"/>
            </a:endParaRPr>
          </a:p>
          <a:p>
            <a:pPr indent="0" lvl="0" marL="0" rtl="0" algn="l">
              <a:spcBef>
                <a:spcPts val="0"/>
              </a:spcBef>
              <a:spcAft>
                <a:spcPts val="0"/>
              </a:spcAft>
              <a:buNone/>
            </a:pPr>
            <a:r>
              <a:t/>
            </a:r>
            <a:endParaRPr>
              <a:latin typeface="McLaren"/>
              <a:ea typeface="McLaren"/>
              <a:cs typeface="McLaren"/>
              <a:sym typeface="McLaren"/>
            </a:endParaRPr>
          </a:p>
          <a:p>
            <a:pPr indent="0" lvl="0" marL="0" rtl="0" algn="l">
              <a:spcBef>
                <a:spcPts val="0"/>
              </a:spcBef>
              <a:spcAft>
                <a:spcPts val="0"/>
              </a:spcAft>
              <a:buNone/>
            </a:pPr>
            <a:r>
              <a:t/>
            </a:r>
            <a:endParaRPr>
              <a:latin typeface="McLaren"/>
              <a:ea typeface="McLaren"/>
              <a:cs typeface="McLaren"/>
              <a:sym typeface="McLaren"/>
            </a:endParaRPr>
          </a:p>
          <a:p>
            <a:pPr indent="0" lvl="0" marL="0" rtl="0" algn="l">
              <a:spcBef>
                <a:spcPts val="0"/>
              </a:spcBef>
              <a:spcAft>
                <a:spcPts val="0"/>
              </a:spcAft>
              <a:buNone/>
            </a:pPr>
            <a:r>
              <a:t/>
            </a:r>
            <a:endParaRPr>
              <a:latin typeface="McLaren"/>
              <a:ea typeface="McLaren"/>
              <a:cs typeface="McLaren"/>
              <a:sym typeface="McLaren"/>
            </a:endParaRPr>
          </a:p>
          <a:p>
            <a:pPr indent="0" lvl="0" marL="0" rtl="0" algn="l">
              <a:spcBef>
                <a:spcPts val="0"/>
              </a:spcBef>
              <a:spcAft>
                <a:spcPts val="0"/>
              </a:spcAft>
              <a:buNone/>
            </a:pPr>
            <a:r>
              <a:t/>
            </a:r>
            <a:endParaRPr>
              <a:latin typeface="McLaren"/>
              <a:ea typeface="McLaren"/>
              <a:cs typeface="McLaren"/>
              <a:sym typeface="McLaren"/>
            </a:endParaRPr>
          </a:p>
          <a:p>
            <a:pPr indent="0" lvl="0" marL="0" rtl="0" algn="l">
              <a:spcBef>
                <a:spcPts val="0"/>
              </a:spcBef>
              <a:spcAft>
                <a:spcPts val="0"/>
              </a:spcAft>
              <a:buNone/>
            </a:pPr>
            <a:r>
              <a:t/>
            </a:r>
            <a:endParaRPr>
              <a:latin typeface="McLaren"/>
              <a:ea typeface="McLaren"/>
              <a:cs typeface="McLaren"/>
              <a:sym typeface="McLaren"/>
            </a:endParaRPr>
          </a:p>
        </p:txBody>
      </p:sp>
      <p:sp>
        <p:nvSpPr>
          <p:cNvPr id="112" name="Google Shape;112;p18"/>
          <p:cNvSpPr txBox="1"/>
          <p:nvPr/>
        </p:nvSpPr>
        <p:spPr>
          <a:xfrm>
            <a:off x="0" y="4755563"/>
            <a:ext cx="9144000" cy="400200"/>
          </a:xfrm>
          <a:prstGeom prst="rect">
            <a:avLst/>
          </a:prstGeom>
          <a:solidFill>
            <a:srgbClr val="0B5394"/>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a:solidFill>
                  <a:srgbClr val="FFFFFF"/>
                </a:solidFill>
                <a:latin typeface="Calibri"/>
                <a:ea typeface="Calibri"/>
                <a:cs typeface="Calibri"/>
                <a:sym typeface="Calibri"/>
              </a:rPr>
              <a:t>Educazione Civica - “DA SPETTATORI A PROTAGONISTI” - ITT Marco Polo  Rimini - Errico Alessio 1 E</a:t>
            </a:r>
            <a:endParaRPr>
              <a:solidFill>
                <a:srgbClr val="FFFFFF"/>
              </a:solidFill>
              <a:latin typeface="Calibri"/>
              <a:ea typeface="Calibri"/>
              <a:cs typeface="Calibri"/>
              <a:sym typeface="Calibri"/>
            </a:endParaRPr>
          </a:p>
        </p:txBody>
      </p:sp>
      <p:pic>
        <p:nvPicPr>
          <p:cNvPr id="113" name="Google Shape;113;p18"/>
          <p:cNvPicPr preferRelativeResize="0"/>
          <p:nvPr/>
        </p:nvPicPr>
        <p:blipFill>
          <a:blip r:embed="rId3">
            <a:alphaModFix/>
          </a:blip>
          <a:stretch>
            <a:fillRect/>
          </a:stretch>
        </p:blipFill>
        <p:spPr>
          <a:xfrm>
            <a:off x="-407125" y="1114525"/>
            <a:ext cx="2130675" cy="3798275"/>
          </a:xfrm>
          <a:prstGeom prst="rect">
            <a:avLst/>
          </a:prstGeom>
          <a:noFill/>
          <a:ln>
            <a:noFill/>
          </a:ln>
        </p:spPr>
      </p:pic>
      <p:pic>
        <p:nvPicPr>
          <p:cNvPr id="114" name="Google Shape;114;p18"/>
          <p:cNvPicPr preferRelativeResize="0"/>
          <p:nvPr/>
        </p:nvPicPr>
        <p:blipFill>
          <a:blip r:embed="rId4">
            <a:alphaModFix/>
          </a:blip>
          <a:stretch>
            <a:fillRect/>
          </a:stretch>
        </p:blipFill>
        <p:spPr>
          <a:xfrm>
            <a:off x="6306025" y="821700"/>
            <a:ext cx="1809574" cy="40911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118" name="Shape 118"/>
        <p:cNvGrpSpPr/>
        <p:nvPr/>
      </p:nvGrpSpPr>
      <p:grpSpPr>
        <a:xfrm>
          <a:off x="0" y="0"/>
          <a:ext cx="0" cy="0"/>
          <a:chOff x="0" y="0"/>
          <a:chExt cx="0" cy="0"/>
        </a:xfrm>
      </p:grpSpPr>
      <p:sp>
        <p:nvSpPr>
          <p:cNvPr id="119" name="Google Shape;119;p19"/>
          <p:cNvSpPr txBox="1"/>
          <p:nvPr>
            <p:ph idx="12" type="sldNum"/>
          </p:nvPr>
        </p:nvSpPr>
        <p:spPr>
          <a:xfrm>
            <a:off x="8497999" y="4688759"/>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it">
                <a:solidFill>
                  <a:schemeClr val="lt2"/>
                </a:solidFill>
              </a:rPr>
              <a:t>‹#›</a:t>
            </a:fld>
            <a:endParaRPr>
              <a:solidFill>
                <a:schemeClr val="lt2"/>
              </a:solidFill>
            </a:endParaRPr>
          </a:p>
        </p:txBody>
      </p:sp>
      <p:sp>
        <p:nvSpPr>
          <p:cNvPr id="120" name="Google Shape;120;p19"/>
          <p:cNvSpPr/>
          <p:nvPr/>
        </p:nvSpPr>
        <p:spPr>
          <a:xfrm>
            <a:off x="205625" y="143829"/>
            <a:ext cx="4118700" cy="571500"/>
          </a:xfrm>
          <a:prstGeom prst="wedgeRoundRectCallout">
            <a:avLst>
              <a:gd fmla="val -5429" name="adj1"/>
              <a:gd fmla="val 82048" name="adj2"/>
              <a:gd fmla="val 0" name="adj3"/>
            </a:avLst>
          </a:prstGeom>
          <a:solidFill>
            <a:srgbClr val="FFFFFF"/>
          </a:solidFill>
          <a:ln cap="flat" cmpd="sng" w="2857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it">
                <a:latin typeface="McLaren"/>
                <a:ea typeface="McLaren"/>
                <a:cs typeface="McLaren"/>
                <a:sym typeface="McLaren"/>
              </a:rPr>
              <a:t>va bene dunque oggi ti spiegherò cos’è la privacy</a:t>
            </a:r>
            <a:endParaRPr>
              <a:latin typeface="McLaren"/>
              <a:ea typeface="McLaren"/>
              <a:cs typeface="McLaren"/>
              <a:sym typeface="McLaren"/>
            </a:endParaRPr>
          </a:p>
        </p:txBody>
      </p:sp>
      <p:sp>
        <p:nvSpPr>
          <p:cNvPr id="121" name="Google Shape;121;p19"/>
          <p:cNvSpPr/>
          <p:nvPr/>
        </p:nvSpPr>
        <p:spPr>
          <a:xfrm>
            <a:off x="5055675" y="294506"/>
            <a:ext cx="3717600" cy="796800"/>
          </a:xfrm>
          <a:prstGeom prst="wedgeRoundRectCallout">
            <a:avLst>
              <a:gd fmla="val -8550" name="adj1"/>
              <a:gd fmla="val 109914" name="adj2"/>
              <a:gd fmla="val 0" name="adj3"/>
            </a:avLst>
          </a:prstGeom>
          <a:solidFill>
            <a:srgbClr val="FFFFFF"/>
          </a:solidFill>
          <a:ln cap="flat" cmpd="sng" w="2857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it">
                <a:latin typeface="McLaren"/>
                <a:ea typeface="McLaren"/>
                <a:cs typeface="McLaren"/>
                <a:sym typeface="McLaren"/>
              </a:rPr>
              <a:t>e invece cos’è la privacy? me la potresti spiegare?</a:t>
            </a:r>
            <a:endParaRPr b="1">
              <a:latin typeface="McLaren"/>
              <a:ea typeface="McLaren"/>
              <a:cs typeface="McLaren"/>
              <a:sym typeface="McLaren"/>
            </a:endParaRPr>
          </a:p>
        </p:txBody>
      </p:sp>
      <p:sp>
        <p:nvSpPr>
          <p:cNvPr id="122" name="Google Shape;122;p19"/>
          <p:cNvSpPr txBox="1"/>
          <p:nvPr/>
        </p:nvSpPr>
        <p:spPr>
          <a:xfrm>
            <a:off x="0" y="4761613"/>
            <a:ext cx="9144000" cy="400200"/>
          </a:xfrm>
          <a:prstGeom prst="rect">
            <a:avLst/>
          </a:prstGeom>
          <a:solidFill>
            <a:srgbClr val="0B5394"/>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a:solidFill>
                  <a:srgbClr val="FFFFFF"/>
                </a:solidFill>
                <a:latin typeface="Calibri"/>
                <a:ea typeface="Calibri"/>
                <a:cs typeface="Calibri"/>
                <a:sym typeface="Calibri"/>
              </a:rPr>
              <a:t>Educazione Civica - “DA SPETTATORI A PROTAGONISTI” - ITT Marco Polo  Rimini - Errico  Alessio 1 E</a:t>
            </a:r>
            <a:endParaRPr>
              <a:solidFill>
                <a:srgbClr val="FFFFFF"/>
              </a:solidFill>
              <a:latin typeface="Calibri"/>
              <a:ea typeface="Calibri"/>
              <a:cs typeface="Calibri"/>
              <a:sym typeface="Calibri"/>
            </a:endParaRPr>
          </a:p>
        </p:txBody>
      </p:sp>
      <p:pic>
        <p:nvPicPr>
          <p:cNvPr id="123" name="Google Shape;123;p19"/>
          <p:cNvPicPr preferRelativeResize="0"/>
          <p:nvPr/>
        </p:nvPicPr>
        <p:blipFill>
          <a:blip r:embed="rId3">
            <a:alphaModFix/>
          </a:blip>
          <a:stretch>
            <a:fillRect/>
          </a:stretch>
        </p:blipFill>
        <p:spPr>
          <a:xfrm>
            <a:off x="622850" y="1072900"/>
            <a:ext cx="1930299" cy="3641149"/>
          </a:xfrm>
          <a:prstGeom prst="rect">
            <a:avLst/>
          </a:prstGeom>
          <a:noFill/>
          <a:ln>
            <a:noFill/>
          </a:ln>
        </p:spPr>
      </p:pic>
      <p:pic>
        <p:nvPicPr>
          <p:cNvPr id="124" name="Google Shape;124;p19"/>
          <p:cNvPicPr preferRelativeResize="0"/>
          <p:nvPr/>
        </p:nvPicPr>
        <p:blipFill>
          <a:blip r:embed="rId4">
            <a:alphaModFix/>
          </a:blip>
          <a:stretch>
            <a:fillRect/>
          </a:stretch>
        </p:blipFill>
        <p:spPr>
          <a:xfrm>
            <a:off x="6306025" y="1165025"/>
            <a:ext cx="1809574" cy="37477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128" name="Shape 128"/>
        <p:cNvGrpSpPr/>
        <p:nvPr/>
      </p:nvGrpSpPr>
      <p:grpSpPr>
        <a:xfrm>
          <a:off x="0" y="0"/>
          <a:ext cx="0" cy="0"/>
          <a:chOff x="0" y="0"/>
          <a:chExt cx="0" cy="0"/>
        </a:xfrm>
      </p:grpSpPr>
      <p:sp>
        <p:nvSpPr>
          <p:cNvPr id="129" name="Google Shape;129;p20"/>
          <p:cNvSpPr txBox="1"/>
          <p:nvPr>
            <p:ph idx="12" type="sldNum"/>
          </p:nvPr>
        </p:nvSpPr>
        <p:spPr>
          <a:xfrm>
            <a:off x="8497999" y="4688759"/>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it">
                <a:solidFill>
                  <a:schemeClr val="lt2"/>
                </a:solidFill>
              </a:rPr>
              <a:t>‹#›</a:t>
            </a:fld>
            <a:endParaRPr>
              <a:solidFill>
                <a:schemeClr val="lt2"/>
              </a:solidFill>
            </a:endParaRPr>
          </a:p>
        </p:txBody>
      </p:sp>
      <p:sp>
        <p:nvSpPr>
          <p:cNvPr id="130" name="Google Shape;130;p20"/>
          <p:cNvSpPr/>
          <p:nvPr/>
        </p:nvSpPr>
        <p:spPr>
          <a:xfrm>
            <a:off x="218000" y="168624"/>
            <a:ext cx="4118700" cy="746400"/>
          </a:xfrm>
          <a:prstGeom prst="wedgeRoundRectCallout">
            <a:avLst>
              <a:gd fmla="val -5429" name="adj1"/>
              <a:gd fmla="val 82048" name="adj2"/>
              <a:gd fmla="val 0" name="adj3"/>
            </a:avLst>
          </a:prstGeom>
          <a:solidFill>
            <a:srgbClr val="FFFFFF"/>
          </a:solidFill>
          <a:ln cap="flat" cmpd="sng" w="2857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it">
                <a:latin typeface="McLaren"/>
                <a:ea typeface="McLaren"/>
                <a:cs typeface="McLaren"/>
                <a:sym typeface="McLaren"/>
              </a:rPr>
              <a:t>allora la privacy è il diritto alla riservatezza della vita privata di una persona</a:t>
            </a:r>
            <a:endParaRPr>
              <a:latin typeface="McLaren"/>
              <a:ea typeface="McLaren"/>
              <a:cs typeface="McLaren"/>
              <a:sym typeface="McLaren"/>
            </a:endParaRPr>
          </a:p>
        </p:txBody>
      </p:sp>
      <p:sp>
        <p:nvSpPr>
          <p:cNvPr id="131" name="Google Shape;131;p20"/>
          <p:cNvSpPr txBox="1"/>
          <p:nvPr/>
        </p:nvSpPr>
        <p:spPr>
          <a:xfrm>
            <a:off x="0" y="4761613"/>
            <a:ext cx="9144000" cy="400200"/>
          </a:xfrm>
          <a:prstGeom prst="rect">
            <a:avLst/>
          </a:prstGeom>
          <a:solidFill>
            <a:srgbClr val="0B5394"/>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a:solidFill>
                  <a:srgbClr val="FFFFFF"/>
                </a:solidFill>
                <a:latin typeface="Calibri"/>
                <a:ea typeface="Calibri"/>
                <a:cs typeface="Calibri"/>
                <a:sym typeface="Calibri"/>
              </a:rPr>
              <a:t>Educazione Civica - “DA SPETTATORI A PROTAGONISTI” - ITT Marco Polo  Rimini - Errico  Alessio 1 E</a:t>
            </a:r>
            <a:endParaRPr>
              <a:solidFill>
                <a:srgbClr val="FFFFFF"/>
              </a:solidFill>
              <a:latin typeface="Calibri"/>
              <a:ea typeface="Calibri"/>
              <a:cs typeface="Calibri"/>
              <a:sym typeface="Calibri"/>
            </a:endParaRPr>
          </a:p>
        </p:txBody>
      </p:sp>
      <p:pic>
        <p:nvPicPr>
          <p:cNvPr id="132" name="Google Shape;132;p20"/>
          <p:cNvPicPr preferRelativeResize="0"/>
          <p:nvPr/>
        </p:nvPicPr>
        <p:blipFill>
          <a:blip r:embed="rId3">
            <a:alphaModFix/>
          </a:blip>
          <a:stretch>
            <a:fillRect/>
          </a:stretch>
        </p:blipFill>
        <p:spPr>
          <a:xfrm>
            <a:off x="894250" y="1239400"/>
            <a:ext cx="2005950" cy="3673402"/>
          </a:xfrm>
          <a:prstGeom prst="rect">
            <a:avLst/>
          </a:prstGeom>
          <a:noFill/>
          <a:ln>
            <a:noFill/>
          </a:ln>
        </p:spPr>
      </p:pic>
      <p:pic>
        <p:nvPicPr>
          <p:cNvPr id="133" name="Google Shape;133;p20"/>
          <p:cNvPicPr preferRelativeResize="0"/>
          <p:nvPr/>
        </p:nvPicPr>
        <p:blipFill>
          <a:blip r:embed="rId4">
            <a:alphaModFix/>
          </a:blip>
          <a:stretch>
            <a:fillRect/>
          </a:stretch>
        </p:blipFill>
        <p:spPr>
          <a:xfrm>
            <a:off x="6172200" y="915025"/>
            <a:ext cx="1747550" cy="39977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00"/>
        </a:solidFill>
      </p:bgPr>
    </p:bg>
    <p:spTree>
      <p:nvGrpSpPr>
        <p:cNvPr id="137" name="Shape 137"/>
        <p:cNvGrpSpPr/>
        <p:nvPr/>
      </p:nvGrpSpPr>
      <p:grpSpPr>
        <a:xfrm>
          <a:off x="0" y="0"/>
          <a:ext cx="0" cy="0"/>
          <a:chOff x="0" y="0"/>
          <a:chExt cx="0" cy="0"/>
        </a:xfrm>
      </p:grpSpPr>
      <p:sp>
        <p:nvSpPr>
          <p:cNvPr id="138" name="Google Shape;138;p21"/>
          <p:cNvSpPr txBox="1"/>
          <p:nvPr>
            <p:ph idx="4294967295" type="body"/>
          </p:nvPr>
        </p:nvSpPr>
        <p:spPr>
          <a:xfrm>
            <a:off x="4821250" y="478675"/>
            <a:ext cx="3865200" cy="3695100"/>
          </a:xfrm>
          <a:prstGeom prst="rect">
            <a:avLst/>
          </a:prstGeom>
          <a:solidFill>
            <a:srgbClr val="FFFFFF"/>
          </a:solidFill>
          <a:ln>
            <a:noFill/>
          </a:ln>
          <a:effectLst>
            <a:outerShdw blurRad="50800" rotWithShape="0" dir="5400000" dist="20000">
              <a:srgbClr val="000000">
                <a:alpha val="41960"/>
              </a:srgbClr>
            </a:outerShdw>
          </a:effectLst>
        </p:spPr>
        <p:txBody>
          <a:bodyPr anchorCtr="0" anchor="t" bIns="45700" lIns="91425" spcFirstLastPara="1" rIns="91425" wrap="square" tIns="45700">
            <a:normAutofit/>
          </a:bodyPr>
          <a:lstStyle/>
          <a:p>
            <a:pPr indent="0" lvl="0" marL="0" rtl="0" algn="l">
              <a:spcBef>
                <a:spcPts val="0"/>
              </a:spcBef>
              <a:spcAft>
                <a:spcPts val="0"/>
              </a:spcAft>
              <a:buSzPts val="1680"/>
              <a:buNone/>
            </a:pPr>
            <a:r>
              <a:rPr lang="it">
                <a:solidFill>
                  <a:srgbClr val="000000"/>
                </a:solidFill>
                <a:latin typeface="Century Schoolbook"/>
                <a:ea typeface="Century Schoolbook"/>
                <a:cs typeface="Century Schoolbook"/>
                <a:sym typeface="Century Schoolbook"/>
              </a:rPr>
              <a:t>Testo</a:t>
            </a:r>
            <a:endParaRPr>
              <a:solidFill>
                <a:srgbClr val="000000"/>
              </a:solidFill>
            </a:endParaRPr>
          </a:p>
          <a:p>
            <a:pPr indent="0" lvl="0" marL="0" rtl="0" algn="l">
              <a:spcBef>
                <a:spcPts val="600"/>
              </a:spcBef>
              <a:spcAft>
                <a:spcPts val="1200"/>
              </a:spcAft>
              <a:buSzPts val="1680"/>
              <a:buNone/>
            </a:pPr>
            <a:r>
              <a:rPr lang="it"/>
              <a:t>infatti la protezione dei dati personali è un diritto fondamentale dell’individuo ai sensi della carta dei diritti fondamentali dell’unione europea</a:t>
            </a:r>
            <a:endParaRPr/>
          </a:p>
        </p:txBody>
      </p:sp>
      <p:pic>
        <p:nvPicPr>
          <p:cNvPr id="139" name="Google Shape;139;p21"/>
          <p:cNvPicPr preferRelativeResize="0"/>
          <p:nvPr/>
        </p:nvPicPr>
        <p:blipFill>
          <a:blip r:embed="rId3">
            <a:alphaModFix/>
          </a:blip>
          <a:stretch>
            <a:fillRect/>
          </a:stretch>
        </p:blipFill>
        <p:spPr>
          <a:xfrm>
            <a:off x="532825" y="2585187"/>
            <a:ext cx="1820574" cy="3641149"/>
          </a:xfrm>
          <a:prstGeom prst="rect">
            <a:avLst/>
          </a:prstGeom>
          <a:noFill/>
          <a:ln>
            <a:noFill/>
          </a:ln>
        </p:spPr>
      </p:pic>
      <p:pic>
        <p:nvPicPr>
          <p:cNvPr id="140" name="Google Shape;140;p21"/>
          <p:cNvPicPr preferRelativeResize="0"/>
          <p:nvPr/>
        </p:nvPicPr>
        <p:blipFill>
          <a:blip r:embed="rId4">
            <a:alphaModFix/>
          </a:blip>
          <a:stretch>
            <a:fillRect/>
          </a:stretch>
        </p:blipFill>
        <p:spPr>
          <a:xfrm>
            <a:off x="7333450" y="3047962"/>
            <a:ext cx="1939650" cy="3879299"/>
          </a:xfrm>
          <a:prstGeom prst="rect">
            <a:avLst/>
          </a:prstGeom>
          <a:noFill/>
          <a:ln>
            <a:noFill/>
          </a:ln>
        </p:spPr>
      </p:pic>
      <p:pic>
        <p:nvPicPr>
          <p:cNvPr id="141" name="Google Shape;141;p21"/>
          <p:cNvPicPr preferRelativeResize="0"/>
          <p:nvPr/>
        </p:nvPicPr>
        <p:blipFill>
          <a:blip r:embed="rId5">
            <a:alphaModFix/>
          </a:blip>
          <a:stretch>
            <a:fillRect/>
          </a:stretch>
        </p:blipFill>
        <p:spPr>
          <a:xfrm flipH="1">
            <a:off x="-525250" y="2466100"/>
            <a:ext cx="1876101" cy="3752176"/>
          </a:xfrm>
          <a:prstGeom prst="rect">
            <a:avLst/>
          </a:prstGeom>
          <a:noFill/>
          <a:ln>
            <a:noFill/>
          </a:ln>
        </p:spPr>
      </p:pic>
      <p:sp>
        <p:nvSpPr>
          <p:cNvPr id="142" name="Google Shape;142;p21"/>
          <p:cNvSpPr txBox="1"/>
          <p:nvPr>
            <p:ph idx="4294967295" type="title"/>
          </p:nvPr>
        </p:nvSpPr>
        <p:spPr>
          <a:xfrm>
            <a:off x="324700" y="201023"/>
            <a:ext cx="4045200" cy="596100"/>
          </a:xfrm>
          <a:prstGeom prst="rect">
            <a:avLst/>
          </a:prstGeom>
          <a:solidFill>
            <a:schemeClr val="dk1"/>
          </a:solidFill>
          <a:ln>
            <a:noFill/>
          </a:ln>
        </p:spPr>
        <p:txBody>
          <a:bodyPr anchorCtr="0" anchor="b" bIns="45700" lIns="91425" spcFirstLastPara="1" rIns="91425" wrap="square" tIns="45700">
            <a:normAutofit/>
          </a:bodyPr>
          <a:lstStyle/>
          <a:p>
            <a:pPr indent="0" lvl="0" marL="0" rtl="0" algn="l">
              <a:spcBef>
                <a:spcPts val="0"/>
              </a:spcBef>
              <a:spcAft>
                <a:spcPts val="0"/>
              </a:spcAft>
              <a:buClr>
                <a:schemeClr val="dk2"/>
              </a:buClr>
              <a:buSzPts val="3000"/>
              <a:buFont typeface="Century Schoolbook"/>
              <a:buNone/>
            </a:pPr>
            <a:r>
              <a:rPr lang="it"/>
              <a:t>Testo</a:t>
            </a:r>
            <a:endParaRPr/>
          </a:p>
        </p:txBody>
      </p:sp>
      <p:pic>
        <p:nvPicPr>
          <p:cNvPr id="143" name="Google Shape;143;p21"/>
          <p:cNvPicPr preferRelativeResize="0"/>
          <p:nvPr/>
        </p:nvPicPr>
        <p:blipFill rotWithShape="1">
          <a:blip r:embed="rId6">
            <a:alphaModFix/>
          </a:blip>
          <a:srcRect b="0" l="-11910" r="11909" t="0"/>
          <a:stretch/>
        </p:blipFill>
        <p:spPr>
          <a:xfrm rot="-3135909">
            <a:off x="1996807" y="425445"/>
            <a:ext cx="2616761" cy="2196228"/>
          </a:xfrm>
          <a:prstGeom prst="rect">
            <a:avLst/>
          </a:prstGeom>
          <a:noFill/>
          <a:ln>
            <a:noFill/>
          </a:ln>
          <a:effectLst>
            <a:outerShdw blurRad="542925" rotWithShape="0" algn="bl" dir="5400000" dist="219075">
              <a:srgbClr val="000000">
                <a:alpha val="50000"/>
              </a:srgbClr>
            </a:outerShdw>
            <a:reflection blurRad="0" dir="0" dist="0" endA="0" endPos="12000" fadeDir="5400012" kx="0" rotWithShape="0" algn="bl" stA="47000" stPos="0" sy="-100000" ky="0"/>
          </a:effectLst>
        </p:spPr>
      </p:pic>
      <p:sp>
        <p:nvSpPr>
          <p:cNvPr id="144" name="Google Shape;144;p21"/>
          <p:cNvSpPr txBox="1"/>
          <p:nvPr>
            <p:ph idx="12" type="sldNum"/>
          </p:nvPr>
        </p:nvSpPr>
        <p:spPr>
          <a:xfrm>
            <a:off x="8497999" y="4688759"/>
            <a:ext cx="548700" cy="3936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it">
                <a:solidFill>
                  <a:schemeClr val="lt2"/>
                </a:solidFill>
              </a:rPr>
              <a:t>‹#›</a:t>
            </a:fld>
            <a:endParaRPr>
              <a:solidFill>
                <a:schemeClr val="lt2"/>
              </a:solidFill>
            </a:endParaRPr>
          </a:p>
        </p:txBody>
      </p:sp>
      <p:sp>
        <p:nvSpPr>
          <p:cNvPr id="145" name="Google Shape;145;p21"/>
          <p:cNvSpPr txBox="1"/>
          <p:nvPr/>
        </p:nvSpPr>
        <p:spPr>
          <a:xfrm>
            <a:off x="0" y="4711288"/>
            <a:ext cx="9144000" cy="400200"/>
          </a:xfrm>
          <a:prstGeom prst="rect">
            <a:avLst/>
          </a:prstGeom>
          <a:solidFill>
            <a:srgbClr val="0B5394"/>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a:solidFill>
                  <a:srgbClr val="FFFFFF"/>
                </a:solidFill>
                <a:latin typeface="Calibri"/>
                <a:ea typeface="Calibri"/>
                <a:cs typeface="Calibri"/>
                <a:sym typeface="Calibri"/>
              </a:rPr>
              <a:t>Educazione Civica - “DA SPETTATORI A PROTAGONISTI” - ITT Marco Polo  Rimini - Errico Alessio 1 E</a:t>
            </a:r>
            <a:endParaRPr>
              <a:solidFill>
                <a:srgbClr val="FFFFFF"/>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1000"/>
                                        <p:tgtEl>
                                          <p:spTgt spid="1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